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91" r:id="rId1"/>
  </p:sldMasterIdLst>
  <p:notesMasterIdLst>
    <p:notesMasterId r:id="rId14"/>
  </p:notesMasterIdLst>
  <p:handoutMasterIdLst>
    <p:handoutMasterId r:id="rId15"/>
  </p:handoutMasterIdLst>
  <p:sldIdLst>
    <p:sldId id="316" r:id="rId2"/>
    <p:sldId id="327" r:id="rId3"/>
    <p:sldId id="334" r:id="rId4"/>
    <p:sldId id="328" r:id="rId5"/>
    <p:sldId id="329" r:id="rId6"/>
    <p:sldId id="332" r:id="rId7"/>
    <p:sldId id="330" r:id="rId8"/>
    <p:sldId id="333" r:id="rId9"/>
    <p:sldId id="331" r:id="rId10"/>
    <p:sldId id="314" r:id="rId11"/>
    <p:sldId id="326" r:id="rId12"/>
    <p:sldId id="31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B85"/>
    <a:srgbClr val="E9B77D"/>
    <a:srgbClr val="0E1B3B"/>
    <a:srgbClr val="070C1B"/>
    <a:srgbClr val="E97912"/>
    <a:srgbClr val="DCAC7A"/>
    <a:srgbClr val="4A6EC5"/>
    <a:srgbClr val="4869C3"/>
    <a:srgbClr val="496BC4"/>
    <a:srgbClr val="853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6226" autoAdjust="0"/>
  </p:normalViewPr>
  <p:slideViewPr>
    <p:cSldViewPr snapToGrid="0">
      <p:cViewPr>
        <p:scale>
          <a:sx n="100" d="100"/>
          <a:sy n="100" d="100"/>
        </p:scale>
        <p:origin x="56" y="32"/>
      </p:cViewPr>
      <p:guideLst>
        <p:guide orient="horz" pos="2043"/>
        <p:guide pos="4250"/>
      </p:guideLst>
    </p:cSldViewPr>
  </p:slid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-28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4F062E-4D82-6444-96C3-A673D6757F2A}" type="doc">
      <dgm:prSet loTypeId="urn:microsoft.com/office/officeart/2008/layout/IncreasingCircle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2DAE3-9152-4E40-80B9-0956B19FB18A}">
      <dgm:prSet/>
      <dgm:spPr/>
      <dgm:t>
        <a:bodyPr/>
        <a:lstStyle/>
        <a:p>
          <a:pPr rtl="0"/>
          <a:r>
            <a:rPr lang="en-US" b="1" dirty="0" smtClean="0">
              <a:solidFill>
                <a:srgbClr val="17375E"/>
              </a:solidFill>
            </a:rPr>
            <a:t>Automate the longest tasks</a:t>
          </a:r>
          <a:endParaRPr lang="en-US" b="1" dirty="0">
            <a:solidFill>
              <a:srgbClr val="17375E"/>
            </a:solidFill>
          </a:endParaRPr>
        </a:p>
      </dgm:t>
    </dgm:pt>
    <dgm:pt modelId="{AF9D6658-8773-CD4C-84C6-AC14AC76738B}" type="parTrans" cxnId="{B0C3FFB3-A23A-1745-91F8-D358619E35B3}">
      <dgm:prSet/>
      <dgm:spPr/>
      <dgm:t>
        <a:bodyPr/>
        <a:lstStyle/>
        <a:p>
          <a:endParaRPr lang="en-US"/>
        </a:p>
      </dgm:t>
    </dgm:pt>
    <dgm:pt modelId="{885309C3-E7A6-224E-B92E-14791B145A6E}" type="sibTrans" cxnId="{B0C3FFB3-A23A-1745-91F8-D358619E35B3}">
      <dgm:prSet/>
      <dgm:spPr/>
      <dgm:t>
        <a:bodyPr/>
        <a:lstStyle/>
        <a:p>
          <a:endParaRPr lang="en-US"/>
        </a:p>
      </dgm:t>
    </dgm:pt>
    <dgm:pt modelId="{A88D4709-3C2A-F447-AFCE-27AE8EFB54BE}">
      <dgm:prSet custT="1"/>
      <dgm:spPr/>
      <dgm:t>
        <a:bodyPr/>
        <a:lstStyle/>
        <a:p>
          <a:pPr algn="l" rtl="0"/>
          <a:r>
            <a:rPr lang="en-US" sz="1400" dirty="0" smtClean="0"/>
            <a:t>Use Rocks rolls for software build  and configuration</a:t>
          </a:r>
          <a:endParaRPr lang="en-US" sz="1400" dirty="0"/>
        </a:p>
      </dgm:t>
    </dgm:pt>
    <dgm:pt modelId="{C9BAF355-187C-5349-B929-2C573091BFE6}" type="parTrans" cxnId="{EF7A0764-CA86-3745-87B3-3FFDDA0E990D}">
      <dgm:prSet/>
      <dgm:spPr/>
      <dgm:t>
        <a:bodyPr/>
        <a:lstStyle/>
        <a:p>
          <a:endParaRPr lang="en-US"/>
        </a:p>
      </dgm:t>
    </dgm:pt>
    <dgm:pt modelId="{20936A08-4716-1147-8A3A-13B895552F02}" type="sibTrans" cxnId="{EF7A0764-CA86-3745-87B3-3FFDDA0E990D}">
      <dgm:prSet/>
      <dgm:spPr/>
      <dgm:t>
        <a:bodyPr/>
        <a:lstStyle/>
        <a:p>
          <a:endParaRPr lang="en-US"/>
        </a:p>
      </dgm:t>
    </dgm:pt>
    <dgm:pt modelId="{2DDA88B3-97E1-6942-A63D-86832E297235}">
      <dgm:prSet custT="1"/>
      <dgm:spPr/>
      <dgm:t>
        <a:bodyPr/>
        <a:lstStyle/>
        <a:p>
          <a:pPr algn="ctr" rtl="0"/>
          <a:r>
            <a:rPr lang="en-US" sz="1600" b="1" dirty="0" smtClean="0">
              <a:solidFill>
                <a:schemeClr val="accent1"/>
              </a:solidFill>
            </a:rPr>
            <a:t>Result</a:t>
          </a:r>
        </a:p>
        <a:p>
          <a:pPr algn="l" rtl="0"/>
          <a:r>
            <a:rPr lang="en-US" sz="1400" dirty="0" smtClean="0"/>
            <a:t>1. Encapsulate difficulty to install and configure applications</a:t>
          </a:r>
        </a:p>
        <a:p>
          <a:pPr algn="l" rtl="0"/>
          <a:r>
            <a:rPr lang="en-US" sz="1400" dirty="0" smtClean="0"/>
            <a:t>2. Know your system real-time status: what is installed, what version, configuration, data </a:t>
          </a:r>
        </a:p>
      </dgm:t>
    </dgm:pt>
    <dgm:pt modelId="{D9ED3D92-08F5-0340-A6EF-F06DB30F5FE8}" type="parTrans" cxnId="{245F42E3-24E1-424A-B34B-86CB31B7F57D}">
      <dgm:prSet/>
      <dgm:spPr/>
      <dgm:t>
        <a:bodyPr/>
        <a:lstStyle/>
        <a:p>
          <a:endParaRPr lang="en-US"/>
        </a:p>
      </dgm:t>
    </dgm:pt>
    <dgm:pt modelId="{1FEA3A2A-4066-B74E-B8AC-13CFC982342F}" type="sibTrans" cxnId="{245F42E3-24E1-424A-B34B-86CB31B7F57D}">
      <dgm:prSet/>
      <dgm:spPr/>
      <dgm:t>
        <a:bodyPr/>
        <a:lstStyle/>
        <a:p>
          <a:endParaRPr lang="en-US"/>
        </a:p>
      </dgm:t>
    </dgm:pt>
    <dgm:pt modelId="{4C35E70A-729D-CF42-B877-716669FD8F2E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rgbClr val="17375E"/>
              </a:solidFill>
            </a:rPr>
            <a:t>Reuse technology we know </a:t>
          </a:r>
          <a:endParaRPr lang="en-US" sz="1600" b="1" dirty="0">
            <a:solidFill>
              <a:srgbClr val="17375E"/>
            </a:solidFill>
          </a:endParaRPr>
        </a:p>
      </dgm:t>
    </dgm:pt>
    <dgm:pt modelId="{181FF78F-2151-114F-A238-F5E97A0164C1}" type="parTrans" cxnId="{5D552C89-25D1-934D-8D2C-02505D799898}">
      <dgm:prSet/>
      <dgm:spPr/>
      <dgm:t>
        <a:bodyPr/>
        <a:lstStyle/>
        <a:p>
          <a:endParaRPr lang="en-US"/>
        </a:p>
      </dgm:t>
    </dgm:pt>
    <dgm:pt modelId="{53F04131-0EC9-4849-B463-3709B7E1BBDB}" type="sibTrans" cxnId="{5D552C89-25D1-934D-8D2C-02505D799898}">
      <dgm:prSet/>
      <dgm:spPr/>
      <dgm:t>
        <a:bodyPr/>
        <a:lstStyle/>
        <a:p>
          <a:endParaRPr lang="en-US"/>
        </a:p>
      </dgm:t>
    </dgm:pt>
    <dgm:pt modelId="{AD78308C-1E6B-8045-B984-B79D7409A9C3}">
      <dgm:prSet custT="1"/>
      <dgm:spPr/>
      <dgm:t>
        <a:bodyPr/>
        <a:lstStyle/>
        <a:p>
          <a:pPr algn="l" rtl="0"/>
          <a:r>
            <a:rPr lang="en-US" sz="1400" b="0" dirty="0" smtClean="0"/>
            <a:t>Create Virtual Machines or Virtual Clusters</a:t>
          </a:r>
        </a:p>
      </dgm:t>
    </dgm:pt>
    <dgm:pt modelId="{823470DD-E3A4-694C-9E75-FACFE6F17238}" type="parTrans" cxnId="{AEBAA628-01DA-5D45-966B-A278A04F437C}">
      <dgm:prSet/>
      <dgm:spPr/>
      <dgm:t>
        <a:bodyPr/>
        <a:lstStyle/>
        <a:p>
          <a:endParaRPr lang="en-US"/>
        </a:p>
      </dgm:t>
    </dgm:pt>
    <dgm:pt modelId="{42EB9E01-DFB6-DB42-9327-352BE15F1571}" type="sibTrans" cxnId="{AEBAA628-01DA-5D45-966B-A278A04F437C}">
      <dgm:prSet/>
      <dgm:spPr/>
      <dgm:t>
        <a:bodyPr/>
        <a:lstStyle/>
        <a:p>
          <a:endParaRPr lang="en-US"/>
        </a:p>
      </dgm:t>
    </dgm:pt>
    <dgm:pt modelId="{0DDB001D-0773-CC45-A4AC-B0AAD34952C4}">
      <dgm:prSet custT="1"/>
      <dgm:spPr/>
      <dgm:t>
        <a:bodyPr/>
        <a:lstStyle/>
        <a:p>
          <a:pPr algn="ctr" rtl="0"/>
          <a:r>
            <a:rPr lang="en-US" sz="1600" b="1" dirty="0" smtClean="0">
              <a:solidFill>
                <a:srgbClr val="4F81BD"/>
              </a:solidFill>
            </a:rPr>
            <a:t>Result</a:t>
          </a:r>
        </a:p>
        <a:p>
          <a:pPr algn="l" rtl="0"/>
          <a:r>
            <a:rPr lang="en-US" sz="1400" dirty="0" smtClean="0"/>
            <a:t>1. Build Rocks clusters  using  KVM and  </a:t>
          </a:r>
          <a:r>
            <a:rPr lang="en-US" sz="1400" dirty="0" err="1" smtClean="0"/>
            <a:t>VirtualBox</a:t>
          </a:r>
          <a:endParaRPr lang="en-US" sz="1400" dirty="0" smtClean="0"/>
        </a:p>
        <a:p>
          <a:pPr algn="l" rtl="0"/>
          <a:r>
            <a:rPr lang="en-US" sz="1400" dirty="0" smtClean="0"/>
            <a:t>2. Virtualize infrastructure to improve hardware utilization and scalability </a:t>
          </a:r>
        </a:p>
        <a:p>
          <a:pPr algn="l" rtl="0"/>
          <a:r>
            <a:rPr lang="en-US" sz="1400" dirty="0" smtClean="0"/>
            <a:t>3. Deploy virtual servers for efficient and flexible operations</a:t>
          </a:r>
        </a:p>
        <a:p>
          <a:pPr algn="l" rtl="0"/>
          <a:r>
            <a:rPr lang="en-US" sz="1400" dirty="0" smtClean="0"/>
            <a:t>     KVM   </a:t>
          </a:r>
          <a:r>
            <a:rPr lang="en-US" sz="1400" dirty="0" smtClean="0">
              <a:sym typeface="Wingdings"/>
            </a:rPr>
            <a:t></a:t>
          </a:r>
          <a:r>
            <a:rPr lang="en-US" sz="1400" dirty="0" smtClean="0"/>
            <a:t>  to </a:t>
          </a:r>
          <a:r>
            <a:rPr lang="en-US" sz="1400" dirty="0" err="1" smtClean="0"/>
            <a:t>VirtualBox</a:t>
          </a:r>
          <a:endParaRPr lang="en-US" sz="1400" dirty="0" smtClean="0"/>
        </a:p>
        <a:p>
          <a:pPr rtl="0"/>
          <a:r>
            <a:rPr lang="en-US" sz="1400" dirty="0" smtClean="0"/>
            <a:t>     KVM   </a:t>
          </a:r>
          <a:r>
            <a:rPr lang="en-US" sz="1400" dirty="0" smtClean="0">
              <a:sym typeface="Wingdings"/>
            </a:rPr>
            <a:t></a:t>
          </a:r>
          <a:r>
            <a:rPr lang="en-US" sz="1400" dirty="0" smtClean="0"/>
            <a:t>  to EC2</a:t>
          </a:r>
        </a:p>
        <a:p>
          <a:pPr algn="l" rtl="0"/>
          <a:endParaRPr lang="en-US" sz="1300" dirty="0" smtClean="0"/>
        </a:p>
      </dgm:t>
    </dgm:pt>
    <dgm:pt modelId="{B83180CC-FD29-544A-998E-A6A5C83FC0D8}" type="parTrans" cxnId="{700EA3E2-1DC3-2C4E-B912-B0BFBD84C8AD}">
      <dgm:prSet/>
      <dgm:spPr/>
      <dgm:t>
        <a:bodyPr/>
        <a:lstStyle/>
        <a:p>
          <a:endParaRPr lang="en-US"/>
        </a:p>
      </dgm:t>
    </dgm:pt>
    <dgm:pt modelId="{37D61B04-EF1B-244F-8CE4-EFEBBDB3B4C3}" type="sibTrans" cxnId="{700EA3E2-1DC3-2C4E-B912-B0BFBD84C8AD}">
      <dgm:prSet/>
      <dgm:spPr/>
      <dgm:t>
        <a:bodyPr/>
        <a:lstStyle/>
        <a:p>
          <a:endParaRPr lang="en-US"/>
        </a:p>
      </dgm:t>
    </dgm:pt>
    <dgm:pt modelId="{2361278D-45F5-6841-9D5D-27991CB9C347}">
      <dgm:prSet custT="1"/>
      <dgm:spPr/>
      <dgm:t>
        <a:bodyPr/>
        <a:lstStyle/>
        <a:p>
          <a:pPr rtl="0"/>
          <a:r>
            <a:rPr lang="en-US" sz="1600" b="1" dirty="0" smtClean="0">
              <a:solidFill>
                <a:schemeClr val="tx2">
                  <a:lumMod val="75000"/>
                </a:schemeClr>
              </a:solidFill>
            </a:rPr>
            <a:t>Replicate the resulting VMs </a:t>
          </a:r>
          <a:endParaRPr lang="en-US" sz="1600" b="1" dirty="0">
            <a:solidFill>
              <a:schemeClr val="tx2">
                <a:lumMod val="75000"/>
              </a:schemeClr>
            </a:solidFill>
          </a:endParaRPr>
        </a:p>
      </dgm:t>
    </dgm:pt>
    <dgm:pt modelId="{BBE0B8E7-504B-DF4B-A2F7-5AA7E1098D96}" type="parTrans" cxnId="{398F8CAE-56DC-274A-AE74-36C1E68BDE36}">
      <dgm:prSet/>
      <dgm:spPr/>
      <dgm:t>
        <a:bodyPr/>
        <a:lstStyle/>
        <a:p>
          <a:endParaRPr lang="en-US"/>
        </a:p>
      </dgm:t>
    </dgm:pt>
    <dgm:pt modelId="{D21B30DA-E78F-CC47-BFDF-BF0CB05D5B91}" type="sibTrans" cxnId="{398F8CAE-56DC-274A-AE74-36C1E68BDE36}">
      <dgm:prSet/>
      <dgm:spPr/>
      <dgm:t>
        <a:bodyPr/>
        <a:lstStyle/>
        <a:p>
          <a:endParaRPr lang="en-US"/>
        </a:p>
      </dgm:t>
    </dgm:pt>
    <dgm:pt modelId="{372D7095-7506-3A45-876F-451101AEA8E0}">
      <dgm:prSet custT="1"/>
      <dgm:spPr/>
      <dgm:t>
        <a:bodyPr/>
        <a:lstStyle/>
        <a:p>
          <a:pPr algn="l" rtl="0"/>
          <a:r>
            <a:rPr lang="en-US" sz="1400" dirty="0" smtClean="0"/>
            <a:t>Export VMs</a:t>
          </a:r>
          <a:endParaRPr lang="en-US" sz="1400" dirty="0"/>
        </a:p>
      </dgm:t>
    </dgm:pt>
    <dgm:pt modelId="{2DB04079-334B-5043-8785-00452174A5B1}" type="parTrans" cxnId="{82ED8AAC-5055-2C44-9C52-21077B1EA8CA}">
      <dgm:prSet/>
      <dgm:spPr/>
      <dgm:t>
        <a:bodyPr/>
        <a:lstStyle/>
        <a:p>
          <a:endParaRPr lang="en-US"/>
        </a:p>
      </dgm:t>
    </dgm:pt>
    <dgm:pt modelId="{7F661D59-8919-9F49-B8E8-DD69CC88AC54}" type="sibTrans" cxnId="{82ED8AAC-5055-2C44-9C52-21077B1EA8CA}">
      <dgm:prSet/>
      <dgm:spPr/>
      <dgm:t>
        <a:bodyPr/>
        <a:lstStyle/>
        <a:p>
          <a:endParaRPr lang="en-US"/>
        </a:p>
      </dgm:t>
    </dgm:pt>
    <dgm:pt modelId="{7F9CC3C2-3587-9E4B-84E9-C9A063257962}">
      <dgm:prSet custT="1"/>
      <dgm:spPr/>
      <dgm:t>
        <a:bodyPr/>
        <a:lstStyle/>
        <a:p>
          <a:pPr algn="l" rtl="0"/>
          <a:r>
            <a:rPr lang="en-US" sz="1400" dirty="0" smtClean="0"/>
            <a:t>Move VMs with </a:t>
          </a:r>
          <a:r>
            <a:rPr lang="en-US" sz="1400" b="0" dirty="0" err="1" smtClean="0"/>
            <a:t>pragma_boot</a:t>
          </a:r>
          <a:r>
            <a:rPr lang="en-US" sz="1400" b="0" dirty="0" smtClean="0"/>
            <a:t> </a:t>
          </a:r>
          <a:endParaRPr lang="en-US" sz="1400" b="0" dirty="0"/>
        </a:p>
      </dgm:t>
    </dgm:pt>
    <dgm:pt modelId="{99F5A987-9301-734B-8AF7-2AB3517AD34A}" type="parTrans" cxnId="{BA300019-B6D2-4A46-9DE4-A4FCEAC0AB3C}">
      <dgm:prSet/>
      <dgm:spPr/>
      <dgm:t>
        <a:bodyPr/>
        <a:lstStyle/>
        <a:p>
          <a:endParaRPr lang="en-US"/>
        </a:p>
      </dgm:t>
    </dgm:pt>
    <dgm:pt modelId="{C8C174BD-05D1-7244-BABC-8A2DB76D6F43}" type="sibTrans" cxnId="{BA300019-B6D2-4A46-9DE4-A4FCEAC0AB3C}">
      <dgm:prSet/>
      <dgm:spPr/>
      <dgm:t>
        <a:bodyPr/>
        <a:lstStyle/>
        <a:p>
          <a:endParaRPr lang="en-US"/>
        </a:p>
      </dgm:t>
    </dgm:pt>
    <dgm:pt modelId="{20F7A995-3BAD-0A46-9B74-D3CFBD2AEDDF}">
      <dgm:prSet custT="1"/>
      <dgm:spPr/>
      <dgm:t>
        <a:bodyPr/>
        <a:lstStyle/>
        <a:p>
          <a:pPr algn="ctr" rtl="0"/>
          <a:r>
            <a:rPr lang="en-US" sz="1600" b="1" dirty="0" smtClean="0">
              <a:solidFill>
                <a:srgbClr val="4F81BD"/>
              </a:solidFill>
            </a:rPr>
            <a:t>Result</a:t>
          </a:r>
        </a:p>
        <a:p>
          <a:pPr algn="l" rtl="0"/>
          <a:r>
            <a:rPr lang="en-US" sz="1400" dirty="0" smtClean="0"/>
            <a:t>1. Can enable scientific application running on shared resources (PRAGMA </a:t>
          </a:r>
          <a:r>
            <a:rPr lang="en-US" sz="1400" dirty="0" err="1" smtClean="0"/>
            <a:t>testbed</a:t>
          </a:r>
          <a:r>
            <a:rPr lang="en-US" sz="1400" dirty="0" smtClean="0"/>
            <a:t>, other)</a:t>
          </a:r>
        </a:p>
      </dgm:t>
    </dgm:pt>
    <dgm:pt modelId="{4E49343A-0B81-2242-9FEC-CD43EE7449EF}" type="parTrans" cxnId="{35310DCD-45AC-7F48-A112-3AEEA533383B}">
      <dgm:prSet/>
      <dgm:spPr/>
      <dgm:t>
        <a:bodyPr/>
        <a:lstStyle/>
        <a:p>
          <a:endParaRPr lang="en-US"/>
        </a:p>
      </dgm:t>
    </dgm:pt>
    <dgm:pt modelId="{E47FCA26-FF16-B445-BEE9-2492959325E8}" type="sibTrans" cxnId="{35310DCD-45AC-7F48-A112-3AEEA533383B}">
      <dgm:prSet/>
      <dgm:spPr/>
      <dgm:t>
        <a:bodyPr/>
        <a:lstStyle/>
        <a:p>
          <a:endParaRPr lang="en-US"/>
        </a:p>
      </dgm:t>
    </dgm:pt>
    <dgm:pt modelId="{3B4B76FE-4EC4-1D47-83C3-1C37D7A71036}">
      <dgm:prSet custT="1"/>
      <dgm:spPr/>
      <dgm:t>
        <a:bodyPr/>
        <a:lstStyle/>
        <a:p>
          <a:pPr algn="l" rtl="0"/>
          <a:r>
            <a:rPr lang="en-US" sz="1400" dirty="0" smtClean="0"/>
            <a:t>2. Can use VMs as training and reaching out mechanism</a:t>
          </a:r>
        </a:p>
        <a:p>
          <a:pPr algn="l" rtl="0"/>
          <a:r>
            <a:rPr lang="en-US" sz="1400" dirty="0" smtClean="0"/>
            <a:t>3. Enables cloning multiple servers. </a:t>
          </a:r>
          <a:r>
            <a:rPr lang="en-US" sz="1400" b="0" dirty="0" smtClean="0">
              <a:solidFill>
                <a:schemeClr val="tx1"/>
              </a:solidFill>
            </a:rPr>
            <a:t>Make one time – use many</a:t>
          </a:r>
          <a:endParaRPr lang="en-US" sz="1400" dirty="0" smtClean="0"/>
        </a:p>
      </dgm:t>
    </dgm:pt>
    <dgm:pt modelId="{CE586D2F-0125-D44D-959D-7494218AC2DA}" type="parTrans" cxnId="{24897A07-FA1D-AE40-BE27-47360F50BB5D}">
      <dgm:prSet/>
      <dgm:spPr/>
      <dgm:t>
        <a:bodyPr/>
        <a:lstStyle/>
        <a:p>
          <a:endParaRPr lang="en-US"/>
        </a:p>
      </dgm:t>
    </dgm:pt>
    <dgm:pt modelId="{6F13795B-81EF-EC43-85D2-D6072C15844F}" type="sibTrans" cxnId="{24897A07-FA1D-AE40-BE27-47360F50BB5D}">
      <dgm:prSet/>
      <dgm:spPr/>
      <dgm:t>
        <a:bodyPr/>
        <a:lstStyle/>
        <a:p>
          <a:endParaRPr lang="en-US"/>
        </a:p>
      </dgm:t>
    </dgm:pt>
    <dgm:pt modelId="{4DBF5746-A39F-8749-8853-CC5BAFCD5D23}">
      <dgm:prSet custT="1"/>
      <dgm:spPr/>
      <dgm:t>
        <a:bodyPr/>
        <a:lstStyle/>
        <a:p>
          <a:pPr algn="l" rtl="0"/>
          <a:r>
            <a:rPr lang="en-US" sz="1400" dirty="0" smtClean="0"/>
            <a:t>3. Robust system: can reliably build and rebuild </a:t>
          </a:r>
          <a:endParaRPr lang="en-US" sz="1400" dirty="0"/>
        </a:p>
      </dgm:t>
    </dgm:pt>
    <dgm:pt modelId="{31415843-71EF-A245-AD33-8889E4231406}" type="parTrans" cxnId="{9C5EB7E5-2475-7A47-8624-12A0DA990027}">
      <dgm:prSet/>
      <dgm:spPr/>
      <dgm:t>
        <a:bodyPr/>
        <a:lstStyle/>
        <a:p>
          <a:endParaRPr lang="en-US"/>
        </a:p>
      </dgm:t>
    </dgm:pt>
    <dgm:pt modelId="{BF3CD7F2-0FE0-764A-85DA-017CA6EC0C36}" type="sibTrans" cxnId="{9C5EB7E5-2475-7A47-8624-12A0DA990027}">
      <dgm:prSet/>
      <dgm:spPr/>
      <dgm:t>
        <a:bodyPr/>
        <a:lstStyle/>
        <a:p>
          <a:endParaRPr lang="en-US"/>
        </a:p>
      </dgm:t>
    </dgm:pt>
    <dgm:pt modelId="{FB29C775-8320-1C4B-A47D-6AC9AF52A26E}">
      <dgm:prSet/>
      <dgm:spPr/>
      <dgm:t>
        <a:bodyPr/>
        <a:lstStyle/>
        <a:p>
          <a:pPr algn="l" rtl="0"/>
          <a:endParaRPr lang="en-US" sz="1300" dirty="0" smtClean="0"/>
        </a:p>
        <a:p>
          <a:pPr algn="l" rtl="0"/>
          <a:r>
            <a:rPr lang="en-US" sz="1300" dirty="0" smtClean="0"/>
            <a:t>	</a:t>
          </a:r>
          <a:endParaRPr lang="en-US" sz="1300" dirty="0"/>
        </a:p>
      </dgm:t>
    </dgm:pt>
    <dgm:pt modelId="{657FA643-2755-C64C-9A72-2E89F2AD92A2}" type="parTrans" cxnId="{180E2158-82CF-D24E-8667-0EC04A12F484}">
      <dgm:prSet/>
      <dgm:spPr/>
      <dgm:t>
        <a:bodyPr/>
        <a:lstStyle/>
        <a:p>
          <a:endParaRPr lang="en-US"/>
        </a:p>
      </dgm:t>
    </dgm:pt>
    <dgm:pt modelId="{5281D3F2-9957-F447-87F1-4D4886625FEC}" type="sibTrans" cxnId="{180E2158-82CF-D24E-8667-0EC04A12F484}">
      <dgm:prSet/>
      <dgm:spPr/>
      <dgm:t>
        <a:bodyPr/>
        <a:lstStyle/>
        <a:p>
          <a:endParaRPr lang="en-US"/>
        </a:p>
      </dgm:t>
    </dgm:pt>
    <dgm:pt modelId="{08AC33AC-5CB0-1D40-BD48-74A168F13E00}" type="pres">
      <dgm:prSet presAssocID="{1D4F062E-4D82-6444-96C3-A673D6757F2A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C80C626-19D3-4243-985D-9F7CC69DFC65}" type="pres">
      <dgm:prSet presAssocID="{C3E2DAE3-9152-4E40-80B9-0956B19FB18A}" presName="composite" presStyleCnt="0"/>
      <dgm:spPr/>
    </dgm:pt>
    <dgm:pt modelId="{A84A05DD-B8FA-814B-A86F-394DD110CFE8}" type="pres">
      <dgm:prSet presAssocID="{C3E2DAE3-9152-4E40-80B9-0956B19FB18A}" presName="BackAccent" presStyleLbl="bgShp" presStyleIdx="0" presStyleCnt="3"/>
      <dgm:spPr/>
    </dgm:pt>
    <dgm:pt modelId="{26F8C95F-37CC-E147-966F-67AB16D37367}" type="pres">
      <dgm:prSet presAssocID="{C3E2DAE3-9152-4E40-80B9-0956B19FB18A}" presName="Accent" presStyleLbl="alignNode1" presStyleIdx="0" presStyleCnt="3"/>
      <dgm:spPr/>
    </dgm:pt>
    <dgm:pt modelId="{C0377981-2AD5-D247-A7A5-6ED73510C368}" type="pres">
      <dgm:prSet presAssocID="{C3E2DAE3-9152-4E40-80B9-0956B19FB18A}" presName="Child" presStyleLbl="revTx" presStyleIdx="0" presStyleCnt="6" custScaleY="85526" custLinFactNeighborX="-2021" custLinFactNeighborY="-1065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4C3A86-0BFE-3C48-A482-9191459103FE}" type="pres">
      <dgm:prSet presAssocID="{C3E2DAE3-9152-4E40-80B9-0956B19FB18A}" presName="Parent" presStyleLbl="revTx" presStyleIdx="1" presStyleCnt="6" custScaleY="37544" custLinFactNeighborY="-897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5A98E5-24B1-FC4A-8818-6912054DB877}" type="pres">
      <dgm:prSet presAssocID="{885309C3-E7A6-224E-B92E-14791B145A6E}" presName="sibTrans" presStyleCnt="0"/>
      <dgm:spPr/>
    </dgm:pt>
    <dgm:pt modelId="{B3541421-40DD-354F-BC5A-049A7EB93666}" type="pres">
      <dgm:prSet presAssocID="{4C35E70A-729D-CF42-B877-716669FD8F2E}" presName="composite" presStyleCnt="0"/>
      <dgm:spPr/>
    </dgm:pt>
    <dgm:pt modelId="{808E1886-FB52-884D-A050-6583EED68990}" type="pres">
      <dgm:prSet presAssocID="{4C35E70A-729D-CF42-B877-716669FD8F2E}" presName="BackAccent" presStyleLbl="bgShp" presStyleIdx="1" presStyleCnt="3"/>
      <dgm:spPr/>
    </dgm:pt>
    <dgm:pt modelId="{C7F16478-D6CE-F94E-960A-137DC0B24230}" type="pres">
      <dgm:prSet presAssocID="{4C35E70A-729D-CF42-B877-716669FD8F2E}" presName="Accent" presStyleLbl="alignNode1" presStyleIdx="1" presStyleCnt="3"/>
      <dgm:spPr/>
      <dgm:t>
        <a:bodyPr/>
        <a:lstStyle/>
        <a:p>
          <a:endParaRPr lang="en-US"/>
        </a:p>
      </dgm:t>
    </dgm:pt>
    <dgm:pt modelId="{B8F6B3BE-BD52-464E-AF8A-162EDDACE5C6}" type="pres">
      <dgm:prSet presAssocID="{4C35E70A-729D-CF42-B877-716669FD8F2E}" presName="Child" presStyleLbl="revTx" presStyleIdx="2" presStyleCnt="6" custScaleY="88368" custLinFactNeighborX="-3032" custLinFactNeighborY="-994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75418-193D-A34C-B715-0D20622CE544}" type="pres">
      <dgm:prSet presAssocID="{4C35E70A-729D-CF42-B877-716669FD8F2E}" presName="Parent" presStyleLbl="revTx" presStyleIdx="3" presStyleCnt="6" custScaleY="37544" custLinFactNeighborX="-1516" custLinFactNeighborY="-897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363EB2-C610-834D-9107-E174CF8CCB36}" type="pres">
      <dgm:prSet presAssocID="{53F04131-0EC9-4849-B463-3709B7E1BBDB}" presName="sibTrans" presStyleCnt="0"/>
      <dgm:spPr/>
    </dgm:pt>
    <dgm:pt modelId="{022E4A3D-0402-8A45-9367-60CEF66FF4A3}" type="pres">
      <dgm:prSet presAssocID="{2361278D-45F5-6841-9D5D-27991CB9C347}" presName="composite" presStyleCnt="0"/>
      <dgm:spPr/>
    </dgm:pt>
    <dgm:pt modelId="{8E34037E-9841-C74B-966E-F48A722A73F3}" type="pres">
      <dgm:prSet presAssocID="{2361278D-45F5-6841-9D5D-27991CB9C347}" presName="BackAccent" presStyleLbl="bgShp" presStyleIdx="2" presStyleCnt="3"/>
      <dgm:spPr/>
    </dgm:pt>
    <dgm:pt modelId="{8E40B364-2E06-DF49-B9E8-111204FE12DE}" type="pres">
      <dgm:prSet presAssocID="{2361278D-45F5-6841-9D5D-27991CB9C347}" presName="Accent" presStyleLbl="alignNode1" presStyleIdx="2" presStyleCnt="3"/>
      <dgm:spPr/>
    </dgm:pt>
    <dgm:pt modelId="{217ACD15-C3E8-2F45-AAF3-EA61277532AE}" type="pres">
      <dgm:prSet presAssocID="{2361278D-45F5-6841-9D5D-27991CB9C347}" presName="Child" presStyleLbl="revTx" presStyleIdx="4" presStyleCnt="6" custScaleY="84816" custLinFactNeighborX="-6064" custLinFactNeighborY="-113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47B75-A3BD-6F4A-BF62-E422E191C4DB}" type="pres">
      <dgm:prSet presAssocID="{2361278D-45F5-6841-9D5D-27991CB9C347}" presName="Parent" presStyleLbl="revTx" presStyleIdx="5" presStyleCnt="6" custScaleY="43524" custLinFactNeighborX="-3022" custLinFactNeighborY="-897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7A0764-CA86-3745-87B3-3FFDDA0E990D}" srcId="{C3E2DAE3-9152-4E40-80B9-0956B19FB18A}" destId="{A88D4709-3C2A-F447-AFCE-27AE8EFB54BE}" srcOrd="0" destOrd="0" parTransId="{C9BAF355-187C-5349-B929-2C573091BFE6}" sibTransId="{20936A08-4716-1147-8A3A-13B895552F02}"/>
    <dgm:cxn modelId="{742E6D18-E9BA-6B4E-BBFC-8A0D4DDE3973}" type="presOf" srcId="{4DBF5746-A39F-8749-8853-CC5BAFCD5D23}" destId="{C0377981-2AD5-D247-A7A5-6ED73510C368}" srcOrd="0" destOrd="2" presId="urn:microsoft.com/office/officeart/2008/layout/IncreasingCircleProcess"/>
    <dgm:cxn modelId="{AEBAA628-01DA-5D45-966B-A278A04F437C}" srcId="{4C35E70A-729D-CF42-B877-716669FD8F2E}" destId="{AD78308C-1E6B-8045-B984-B79D7409A9C3}" srcOrd="0" destOrd="0" parTransId="{823470DD-E3A4-694C-9E75-FACFE6F17238}" sibTransId="{42EB9E01-DFB6-DB42-9327-352BE15F1571}"/>
    <dgm:cxn modelId="{35310DCD-45AC-7F48-A112-3AEEA533383B}" srcId="{2361278D-45F5-6841-9D5D-27991CB9C347}" destId="{20F7A995-3BAD-0A46-9B74-D3CFBD2AEDDF}" srcOrd="2" destOrd="0" parTransId="{4E49343A-0B81-2242-9FEC-CD43EE7449EF}" sibTransId="{E47FCA26-FF16-B445-BEE9-2492959325E8}"/>
    <dgm:cxn modelId="{5D552C89-25D1-934D-8D2C-02505D799898}" srcId="{1D4F062E-4D82-6444-96C3-A673D6757F2A}" destId="{4C35E70A-729D-CF42-B877-716669FD8F2E}" srcOrd="1" destOrd="0" parTransId="{181FF78F-2151-114F-A238-F5E97A0164C1}" sibTransId="{53F04131-0EC9-4849-B463-3709B7E1BBDB}"/>
    <dgm:cxn modelId="{24897A07-FA1D-AE40-BE27-47360F50BB5D}" srcId="{2361278D-45F5-6841-9D5D-27991CB9C347}" destId="{3B4B76FE-4EC4-1D47-83C3-1C37D7A71036}" srcOrd="3" destOrd="0" parTransId="{CE586D2F-0125-D44D-959D-7494218AC2DA}" sibTransId="{6F13795B-81EF-EC43-85D2-D6072C15844F}"/>
    <dgm:cxn modelId="{6CDBB7CD-50E1-774E-BC82-7C038C6709CA}" type="presOf" srcId="{3B4B76FE-4EC4-1D47-83C3-1C37D7A71036}" destId="{217ACD15-C3E8-2F45-AAF3-EA61277532AE}" srcOrd="0" destOrd="3" presId="urn:microsoft.com/office/officeart/2008/layout/IncreasingCircleProcess"/>
    <dgm:cxn modelId="{5BDB967E-C57A-2C43-A4DC-3ACFF2A323D0}" type="presOf" srcId="{A88D4709-3C2A-F447-AFCE-27AE8EFB54BE}" destId="{C0377981-2AD5-D247-A7A5-6ED73510C368}" srcOrd="0" destOrd="0" presId="urn:microsoft.com/office/officeart/2008/layout/IncreasingCircleProcess"/>
    <dgm:cxn modelId="{82ED8AAC-5055-2C44-9C52-21077B1EA8CA}" srcId="{2361278D-45F5-6841-9D5D-27991CB9C347}" destId="{372D7095-7506-3A45-876F-451101AEA8E0}" srcOrd="0" destOrd="0" parTransId="{2DB04079-334B-5043-8785-00452174A5B1}" sibTransId="{7F661D59-8919-9F49-B8E8-DD69CC88AC54}"/>
    <dgm:cxn modelId="{6B0728EB-C148-9349-AB04-DB7C5826386F}" type="presOf" srcId="{20F7A995-3BAD-0A46-9B74-D3CFBD2AEDDF}" destId="{217ACD15-C3E8-2F45-AAF3-EA61277532AE}" srcOrd="0" destOrd="2" presId="urn:microsoft.com/office/officeart/2008/layout/IncreasingCircleProcess"/>
    <dgm:cxn modelId="{BA300019-B6D2-4A46-9DE4-A4FCEAC0AB3C}" srcId="{2361278D-45F5-6841-9D5D-27991CB9C347}" destId="{7F9CC3C2-3587-9E4B-84E9-C9A063257962}" srcOrd="1" destOrd="0" parTransId="{99F5A987-9301-734B-8AF7-2AB3517AD34A}" sibTransId="{C8C174BD-05D1-7244-BABC-8A2DB76D6F43}"/>
    <dgm:cxn modelId="{CA10F512-B69F-9B40-889C-4979539D5391}" type="presOf" srcId="{2DDA88B3-97E1-6942-A63D-86832E297235}" destId="{C0377981-2AD5-D247-A7A5-6ED73510C368}" srcOrd="0" destOrd="1" presId="urn:microsoft.com/office/officeart/2008/layout/IncreasingCircleProcess"/>
    <dgm:cxn modelId="{180E2158-82CF-D24E-8667-0EC04A12F484}" srcId="{4C35E70A-729D-CF42-B877-716669FD8F2E}" destId="{FB29C775-8320-1C4B-A47D-6AC9AF52A26E}" srcOrd="2" destOrd="0" parTransId="{657FA643-2755-C64C-9A72-2E89F2AD92A2}" sibTransId="{5281D3F2-9957-F447-87F1-4D4886625FEC}"/>
    <dgm:cxn modelId="{9C5EB7E5-2475-7A47-8624-12A0DA990027}" srcId="{C3E2DAE3-9152-4E40-80B9-0956B19FB18A}" destId="{4DBF5746-A39F-8749-8853-CC5BAFCD5D23}" srcOrd="2" destOrd="0" parTransId="{31415843-71EF-A245-AD33-8889E4231406}" sibTransId="{BF3CD7F2-0FE0-764A-85DA-017CA6EC0C36}"/>
    <dgm:cxn modelId="{1233913A-D324-4148-B60D-481432C8E36F}" type="presOf" srcId="{4C35E70A-729D-CF42-B877-716669FD8F2E}" destId="{42075418-193D-A34C-B715-0D20622CE544}" srcOrd="0" destOrd="0" presId="urn:microsoft.com/office/officeart/2008/layout/IncreasingCircleProcess"/>
    <dgm:cxn modelId="{245F42E3-24E1-424A-B34B-86CB31B7F57D}" srcId="{C3E2DAE3-9152-4E40-80B9-0956B19FB18A}" destId="{2DDA88B3-97E1-6942-A63D-86832E297235}" srcOrd="1" destOrd="0" parTransId="{D9ED3D92-08F5-0340-A6EF-F06DB30F5FE8}" sibTransId="{1FEA3A2A-4066-B74E-B8AC-13CFC982342F}"/>
    <dgm:cxn modelId="{47C518C6-37D1-D048-93D2-2B57D999B8EF}" type="presOf" srcId="{1D4F062E-4D82-6444-96C3-A673D6757F2A}" destId="{08AC33AC-5CB0-1D40-BD48-74A168F13E00}" srcOrd="0" destOrd="0" presId="urn:microsoft.com/office/officeart/2008/layout/IncreasingCircleProcess"/>
    <dgm:cxn modelId="{F944F355-6DC2-8342-82AF-651E51C44C0E}" type="presOf" srcId="{0DDB001D-0773-CC45-A4AC-B0AAD34952C4}" destId="{B8F6B3BE-BD52-464E-AF8A-162EDDACE5C6}" srcOrd="0" destOrd="1" presId="urn:microsoft.com/office/officeart/2008/layout/IncreasingCircleProcess"/>
    <dgm:cxn modelId="{16217AAC-F8BE-F44A-BFFC-4B7AB0EEA1EB}" type="presOf" srcId="{2361278D-45F5-6841-9D5D-27991CB9C347}" destId="{43F47B75-A3BD-6F4A-BF62-E422E191C4DB}" srcOrd="0" destOrd="0" presId="urn:microsoft.com/office/officeart/2008/layout/IncreasingCircleProcess"/>
    <dgm:cxn modelId="{49551CF8-B43A-E545-AD8A-A94A6A2C0A58}" type="presOf" srcId="{FB29C775-8320-1C4B-A47D-6AC9AF52A26E}" destId="{B8F6B3BE-BD52-464E-AF8A-162EDDACE5C6}" srcOrd="0" destOrd="2" presId="urn:microsoft.com/office/officeart/2008/layout/IncreasingCircleProcess"/>
    <dgm:cxn modelId="{AC8455E5-1ED4-B646-8674-F5F378A9DE0A}" type="presOf" srcId="{7F9CC3C2-3587-9E4B-84E9-C9A063257962}" destId="{217ACD15-C3E8-2F45-AAF3-EA61277532AE}" srcOrd="0" destOrd="1" presId="urn:microsoft.com/office/officeart/2008/layout/IncreasingCircleProcess"/>
    <dgm:cxn modelId="{4B805958-D5BB-FD4A-BB5A-A901946AFFE7}" type="presOf" srcId="{AD78308C-1E6B-8045-B984-B79D7409A9C3}" destId="{B8F6B3BE-BD52-464E-AF8A-162EDDACE5C6}" srcOrd="0" destOrd="0" presId="urn:microsoft.com/office/officeart/2008/layout/IncreasingCircleProcess"/>
    <dgm:cxn modelId="{398F8CAE-56DC-274A-AE74-36C1E68BDE36}" srcId="{1D4F062E-4D82-6444-96C3-A673D6757F2A}" destId="{2361278D-45F5-6841-9D5D-27991CB9C347}" srcOrd="2" destOrd="0" parTransId="{BBE0B8E7-504B-DF4B-A2F7-5AA7E1098D96}" sibTransId="{D21B30DA-E78F-CC47-BFDF-BF0CB05D5B91}"/>
    <dgm:cxn modelId="{11E3E0C4-389D-A741-BCA8-EB808E3DA435}" type="presOf" srcId="{C3E2DAE3-9152-4E40-80B9-0956B19FB18A}" destId="{BB4C3A86-0BFE-3C48-A482-9191459103FE}" srcOrd="0" destOrd="0" presId="urn:microsoft.com/office/officeart/2008/layout/IncreasingCircleProcess"/>
    <dgm:cxn modelId="{45D9C431-8361-0C48-8F37-DFD15602D809}" type="presOf" srcId="{372D7095-7506-3A45-876F-451101AEA8E0}" destId="{217ACD15-C3E8-2F45-AAF3-EA61277532AE}" srcOrd="0" destOrd="0" presId="urn:microsoft.com/office/officeart/2008/layout/IncreasingCircleProcess"/>
    <dgm:cxn modelId="{B0C3FFB3-A23A-1745-91F8-D358619E35B3}" srcId="{1D4F062E-4D82-6444-96C3-A673D6757F2A}" destId="{C3E2DAE3-9152-4E40-80B9-0956B19FB18A}" srcOrd="0" destOrd="0" parTransId="{AF9D6658-8773-CD4C-84C6-AC14AC76738B}" sibTransId="{885309C3-E7A6-224E-B92E-14791B145A6E}"/>
    <dgm:cxn modelId="{700EA3E2-1DC3-2C4E-B912-B0BFBD84C8AD}" srcId="{4C35E70A-729D-CF42-B877-716669FD8F2E}" destId="{0DDB001D-0773-CC45-A4AC-B0AAD34952C4}" srcOrd="1" destOrd="0" parTransId="{B83180CC-FD29-544A-998E-A6A5C83FC0D8}" sibTransId="{37D61B04-EF1B-244F-8CE4-EFEBBDB3B4C3}"/>
    <dgm:cxn modelId="{E508699F-D60A-EC42-A034-5A4BDD6B5C73}" type="presParOf" srcId="{08AC33AC-5CB0-1D40-BD48-74A168F13E00}" destId="{4C80C626-19D3-4243-985D-9F7CC69DFC65}" srcOrd="0" destOrd="0" presId="urn:microsoft.com/office/officeart/2008/layout/IncreasingCircleProcess"/>
    <dgm:cxn modelId="{0097A491-D6CF-4A4A-9614-B6696D859E7F}" type="presParOf" srcId="{4C80C626-19D3-4243-985D-9F7CC69DFC65}" destId="{A84A05DD-B8FA-814B-A86F-394DD110CFE8}" srcOrd="0" destOrd="0" presId="urn:microsoft.com/office/officeart/2008/layout/IncreasingCircleProcess"/>
    <dgm:cxn modelId="{5B44CC1D-629E-4C4F-BE69-34A7F9CC634B}" type="presParOf" srcId="{4C80C626-19D3-4243-985D-9F7CC69DFC65}" destId="{26F8C95F-37CC-E147-966F-67AB16D37367}" srcOrd="1" destOrd="0" presId="urn:microsoft.com/office/officeart/2008/layout/IncreasingCircleProcess"/>
    <dgm:cxn modelId="{173A2529-94FF-6B4A-B14A-CC00AF607103}" type="presParOf" srcId="{4C80C626-19D3-4243-985D-9F7CC69DFC65}" destId="{C0377981-2AD5-D247-A7A5-6ED73510C368}" srcOrd="2" destOrd="0" presId="urn:microsoft.com/office/officeart/2008/layout/IncreasingCircleProcess"/>
    <dgm:cxn modelId="{BF3B4BF6-EFE0-B748-B9C6-49FE330F8B76}" type="presParOf" srcId="{4C80C626-19D3-4243-985D-9F7CC69DFC65}" destId="{BB4C3A86-0BFE-3C48-A482-9191459103FE}" srcOrd="3" destOrd="0" presId="urn:microsoft.com/office/officeart/2008/layout/IncreasingCircleProcess"/>
    <dgm:cxn modelId="{B5FF196B-8C3F-6B48-937B-4F8DE42795C5}" type="presParOf" srcId="{08AC33AC-5CB0-1D40-BD48-74A168F13E00}" destId="{7A5A98E5-24B1-FC4A-8818-6912054DB877}" srcOrd="1" destOrd="0" presId="urn:microsoft.com/office/officeart/2008/layout/IncreasingCircleProcess"/>
    <dgm:cxn modelId="{4E310CA6-0B56-474D-8229-4E77352C0C6C}" type="presParOf" srcId="{08AC33AC-5CB0-1D40-BD48-74A168F13E00}" destId="{B3541421-40DD-354F-BC5A-049A7EB93666}" srcOrd="2" destOrd="0" presId="urn:microsoft.com/office/officeart/2008/layout/IncreasingCircleProcess"/>
    <dgm:cxn modelId="{A8865F85-3B02-334A-B5B0-D62DFA886642}" type="presParOf" srcId="{B3541421-40DD-354F-BC5A-049A7EB93666}" destId="{808E1886-FB52-884D-A050-6583EED68990}" srcOrd="0" destOrd="0" presId="urn:microsoft.com/office/officeart/2008/layout/IncreasingCircleProcess"/>
    <dgm:cxn modelId="{4E69DD69-2960-2F4F-8545-D3AE2CED6978}" type="presParOf" srcId="{B3541421-40DD-354F-BC5A-049A7EB93666}" destId="{C7F16478-D6CE-F94E-960A-137DC0B24230}" srcOrd="1" destOrd="0" presId="urn:microsoft.com/office/officeart/2008/layout/IncreasingCircleProcess"/>
    <dgm:cxn modelId="{E6D7DCD2-A99E-C94A-B0EA-778E5D403747}" type="presParOf" srcId="{B3541421-40DD-354F-BC5A-049A7EB93666}" destId="{B8F6B3BE-BD52-464E-AF8A-162EDDACE5C6}" srcOrd="2" destOrd="0" presId="urn:microsoft.com/office/officeart/2008/layout/IncreasingCircleProcess"/>
    <dgm:cxn modelId="{46826CF3-D5CB-9748-AB66-E0F9BE2950DF}" type="presParOf" srcId="{B3541421-40DD-354F-BC5A-049A7EB93666}" destId="{42075418-193D-A34C-B715-0D20622CE544}" srcOrd="3" destOrd="0" presId="urn:microsoft.com/office/officeart/2008/layout/IncreasingCircleProcess"/>
    <dgm:cxn modelId="{E462C38F-34E3-3149-8C3D-BD5F39DEFB69}" type="presParOf" srcId="{08AC33AC-5CB0-1D40-BD48-74A168F13E00}" destId="{4B363EB2-C610-834D-9107-E174CF8CCB36}" srcOrd="3" destOrd="0" presId="urn:microsoft.com/office/officeart/2008/layout/IncreasingCircleProcess"/>
    <dgm:cxn modelId="{09125326-CE29-2944-86AA-5FE31DA62A42}" type="presParOf" srcId="{08AC33AC-5CB0-1D40-BD48-74A168F13E00}" destId="{022E4A3D-0402-8A45-9367-60CEF66FF4A3}" srcOrd="4" destOrd="0" presId="urn:microsoft.com/office/officeart/2008/layout/IncreasingCircleProcess"/>
    <dgm:cxn modelId="{6108EF13-0021-BA44-8D94-87C816D5F47B}" type="presParOf" srcId="{022E4A3D-0402-8A45-9367-60CEF66FF4A3}" destId="{8E34037E-9841-C74B-966E-F48A722A73F3}" srcOrd="0" destOrd="0" presId="urn:microsoft.com/office/officeart/2008/layout/IncreasingCircleProcess"/>
    <dgm:cxn modelId="{C78FFC22-AB56-B445-B8CC-96587610C9F6}" type="presParOf" srcId="{022E4A3D-0402-8A45-9367-60CEF66FF4A3}" destId="{8E40B364-2E06-DF49-B9E8-111204FE12DE}" srcOrd="1" destOrd="0" presId="urn:microsoft.com/office/officeart/2008/layout/IncreasingCircleProcess"/>
    <dgm:cxn modelId="{AAB3B9A9-D15B-C649-BAAC-9F51887536B3}" type="presParOf" srcId="{022E4A3D-0402-8A45-9367-60CEF66FF4A3}" destId="{217ACD15-C3E8-2F45-AAF3-EA61277532AE}" srcOrd="2" destOrd="0" presId="urn:microsoft.com/office/officeart/2008/layout/IncreasingCircleProcess"/>
    <dgm:cxn modelId="{45B6A5E2-6678-2B4C-8272-4548F0E296D0}" type="presParOf" srcId="{022E4A3D-0402-8A45-9367-60CEF66FF4A3}" destId="{43F47B75-A3BD-6F4A-BF62-E422E191C4DB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4F7D3-FDF9-F24D-99EB-A1E675FBA51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B85EC-F763-434D-B5F6-17C4AE78B0EC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Import VM</a:t>
          </a:r>
          <a:endParaRPr lang="en-US" sz="2400" b="1" dirty="0">
            <a:solidFill>
              <a:srgbClr val="17375E"/>
            </a:solidFill>
          </a:endParaRPr>
        </a:p>
      </dgm:t>
    </dgm:pt>
    <dgm:pt modelId="{4ED2661F-3EB3-1B42-AF04-E68D45420AEA}" type="parTrans" cxnId="{40A01155-9333-304C-93F8-F700D324EF41}">
      <dgm:prSet/>
      <dgm:spPr/>
      <dgm:t>
        <a:bodyPr/>
        <a:lstStyle/>
        <a:p>
          <a:endParaRPr lang="en-US"/>
        </a:p>
      </dgm:t>
    </dgm:pt>
    <dgm:pt modelId="{9BF18734-7C1D-B747-83E7-34B069CEBB6B}" type="sibTrans" cxnId="{40A01155-9333-304C-93F8-F700D324EF41}">
      <dgm:prSet/>
      <dgm:spPr/>
      <dgm:t>
        <a:bodyPr/>
        <a:lstStyle/>
        <a:p>
          <a:endParaRPr lang="en-US"/>
        </a:p>
      </dgm:t>
    </dgm:pt>
    <dgm:pt modelId="{19BE72F0-B38A-3845-A713-4F2AE7FEB712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Start VM</a:t>
          </a:r>
          <a:endParaRPr lang="en-US" sz="2400" b="1" dirty="0">
            <a:solidFill>
              <a:srgbClr val="17375E"/>
            </a:solidFill>
          </a:endParaRPr>
        </a:p>
      </dgm:t>
    </dgm:pt>
    <dgm:pt modelId="{FD3FB1CB-A31D-934A-BBC5-16D6AD2352E9}" type="parTrans" cxnId="{6A7887F0-FA13-CE40-BD60-42DE051C939B}">
      <dgm:prSet/>
      <dgm:spPr/>
      <dgm:t>
        <a:bodyPr/>
        <a:lstStyle/>
        <a:p>
          <a:endParaRPr lang="en-US"/>
        </a:p>
      </dgm:t>
    </dgm:pt>
    <dgm:pt modelId="{7AF73C83-F29A-FC4A-94CF-19052C879731}" type="sibTrans" cxnId="{6A7887F0-FA13-CE40-BD60-42DE051C939B}">
      <dgm:prSet/>
      <dgm:spPr/>
      <dgm:t>
        <a:bodyPr/>
        <a:lstStyle/>
        <a:p>
          <a:endParaRPr lang="en-US"/>
        </a:p>
      </dgm:t>
    </dgm:pt>
    <dgm:pt modelId="{656BAA3E-F8F9-1A4C-8C08-3F1063389180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Install roll</a:t>
          </a:r>
          <a:endParaRPr lang="en-US" sz="2400" b="1" dirty="0">
            <a:solidFill>
              <a:srgbClr val="17375E"/>
            </a:solidFill>
          </a:endParaRPr>
        </a:p>
      </dgm:t>
    </dgm:pt>
    <dgm:pt modelId="{BCFDB044-28EB-2C44-842F-013ADCC97CC1}" type="parTrans" cxnId="{D2AD013F-D2D6-1B47-BD9F-8A086A2DED91}">
      <dgm:prSet/>
      <dgm:spPr/>
      <dgm:t>
        <a:bodyPr/>
        <a:lstStyle/>
        <a:p>
          <a:endParaRPr lang="en-US"/>
        </a:p>
      </dgm:t>
    </dgm:pt>
    <dgm:pt modelId="{2DBA8517-44DC-DD40-8199-CBF9C1B04345}" type="sibTrans" cxnId="{D2AD013F-D2D6-1B47-BD9F-8A086A2DED91}">
      <dgm:prSet/>
      <dgm:spPr/>
      <dgm:t>
        <a:bodyPr/>
        <a:lstStyle/>
        <a:p>
          <a:endParaRPr lang="en-US"/>
        </a:p>
      </dgm:t>
    </dgm:pt>
    <dgm:pt modelId="{2165B5E9-967B-CB42-9D2A-48AE4917EE97}">
      <dgm:prSet custT="1"/>
      <dgm:spPr/>
      <dgm:t>
        <a:bodyPr/>
        <a:lstStyle/>
        <a:p>
          <a:pPr algn="ctr" rtl="0"/>
          <a:r>
            <a:rPr lang="en-US" sz="2400" b="1" dirty="0" smtClean="0">
              <a:solidFill>
                <a:srgbClr val="17375E"/>
              </a:solidFill>
            </a:rPr>
            <a:t>Bootstrap</a:t>
          </a:r>
        </a:p>
        <a:p>
          <a:pPr algn="ctr" rtl="0"/>
          <a:r>
            <a:rPr lang="en-US" sz="2400" b="1" dirty="0" smtClean="0">
              <a:solidFill>
                <a:srgbClr val="17375E"/>
              </a:solidFill>
            </a:rPr>
            <a:t>database</a:t>
          </a:r>
          <a:endParaRPr lang="en-US" sz="2400" b="1" dirty="0">
            <a:solidFill>
              <a:srgbClr val="17375E"/>
            </a:solidFill>
          </a:endParaRPr>
        </a:p>
      </dgm:t>
    </dgm:pt>
    <dgm:pt modelId="{42186C1E-BD94-4846-B949-D98FF2E7FAE6}" type="parTrans" cxnId="{AAAFC042-48E9-A046-919B-7342F58F251C}">
      <dgm:prSet/>
      <dgm:spPr/>
      <dgm:t>
        <a:bodyPr/>
        <a:lstStyle/>
        <a:p>
          <a:endParaRPr lang="en-US"/>
        </a:p>
      </dgm:t>
    </dgm:pt>
    <dgm:pt modelId="{5DDC3F85-A903-974D-A516-85C0C7F98188}" type="sibTrans" cxnId="{AAAFC042-48E9-A046-919B-7342F58F251C}">
      <dgm:prSet/>
      <dgm:spPr/>
      <dgm:t>
        <a:bodyPr/>
        <a:lstStyle/>
        <a:p>
          <a:endParaRPr lang="en-US"/>
        </a:p>
      </dgm:t>
    </dgm:pt>
    <dgm:pt modelId="{27838813-168F-3F46-B870-15E62FE60580}">
      <dgm:prSet/>
      <dgm:spPr/>
      <dgm:t>
        <a:bodyPr/>
        <a:lstStyle/>
        <a:p>
          <a:pPr algn="l" rtl="0"/>
          <a:r>
            <a:rPr lang="en-US" sz="2700" dirty="0" smtClean="0"/>
            <a:t>5 min</a:t>
          </a:r>
          <a:endParaRPr lang="en-US" sz="2700" dirty="0"/>
        </a:p>
      </dgm:t>
    </dgm:pt>
    <dgm:pt modelId="{713ADC79-57D5-4643-90DC-4569E4313280}" type="parTrans" cxnId="{C46F6B4D-37F1-CF4E-B8DB-52B6C6E2580E}">
      <dgm:prSet/>
      <dgm:spPr/>
      <dgm:t>
        <a:bodyPr/>
        <a:lstStyle/>
        <a:p>
          <a:endParaRPr lang="en-US"/>
        </a:p>
      </dgm:t>
    </dgm:pt>
    <dgm:pt modelId="{F3E74C3B-BC78-0D47-A781-6D16DB4DE5BE}" type="sibTrans" cxnId="{C46F6B4D-37F1-CF4E-B8DB-52B6C6E2580E}">
      <dgm:prSet/>
      <dgm:spPr/>
      <dgm:t>
        <a:bodyPr/>
        <a:lstStyle/>
        <a:p>
          <a:endParaRPr lang="en-US"/>
        </a:p>
      </dgm:t>
    </dgm:pt>
    <dgm:pt modelId="{D247937A-5E7E-924E-A7AC-DB8624B74FA1}">
      <dgm:prSet/>
      <dgm:spPr/>
      <dgm:t>
        <a:bodyPr/>
        <a:lstStyle/>
        <a:p>
          <a:pPr algn="l" rtl="0"/>
          <a:r>
            <a:rPr lang="en-US" sz="2700" dirty="0" smtClean="0"/>
            <a:t>3 min</a:t>
          </a:r>
          <a:endParaRPr lang="en-US" sz="2700" dirty="0"/>
        </a:p>
      </dgm:t>
    </dgm:pt>
    <dgm:pt modelId="{F56A3992-5798-BE48-80F5-532A0C75F739}" type="parTrans" cxnId="{4EE8AF4E-4570-714C-BB9C-828A1EA08D8E}">
      <dgm:prSet/>
      <dgm:spPr/>
      <dgm:t>
        <a:bodyPr/>
        <a:lstStyle/>
        <a:p>
          <a:endParaRPr lang="en-US"/>
        </a:p>
      </dgm:t>
    </dgm:pt>
    <dgm:pt modelId="{D301047C-275D-6C47-BF3B-E94EB8DC6A07}" type="sibTrans" cxnId="{4EE8AF4E-4570-714C-BB9C-828A1EA08D8E}">
      <dgm:prSet/>
      <dgm:spPr/>
      <dgm:t>
        <a:bodyPr/>
        <a:lstStyle/>
        <a:p>
          <a:endParaRPr lang="en-US"/>
        </a:p>
      </dgm:t>
    </dgm:pt>
    <dgm:pt modelId="{936D27DC-B4B7-654E-8D23-C2DAEC77D4DA}">
      <dgm:prSet/>
      <dgm:spPr/>
      <dgm:t>
        <a:bodyPr/>
        <a:lstStyle/>
        <a:p>
          <a:pPr algn="l" rtl="0"/>
          <a:r>
            <a:rPr lang="en-US" sz="2700" dirty="0" smtClean="0"/>
            <a:t>15 min</a:t>
          </a:r>
          <a:endParaRPr lang="en-US" sz="2700" dirty="0"/>
        </a:p>
      </dgm:t>
    </dgm:pt>
    <dgm:pt modelId="{3DACA53B-0245-4848-837E-B58955CCEA10}" type="parTrans" cxnId="{E7D75C2C-2FE6-0D4A-AA25-B6F6AD2FB736}">
      <dgm:prSet/>
      <dgm:spPr/>
      <dgm:t>
        <a:bodyPr/>
        <a:lstStyle/>
        <a:p>
          <a:endParaRPr lang="en-US"/>
        </a:p>
      </dgm:t>
    </dgm:pt>
    <dgm:pt modelId="{1A0C712A-B62C-4045-8B6E-503B5E284165}" type="sibTrans" cxnId="{E7D75C2C-2FE6-0D4A-AA25-B6F6AD2FB736}">
      <dgm:prSet/>
      <dgm:spPr/>
      <dgm:t>
        <a:bodyPr/>
        <a:lstStyle/>
        <a:p>
          <a:endParaRPr lang="en-US"/>
        </a:p>
      </dgm:t>
    </dgm:pt>
    <dgm:pt modelId="{7CAA7688-6D66-944F-AD31-2B91A8E8C98D}">
      <dgm:prSet/>
      <dgm:spPr/>
      <dgm:t>
        <a:bodyPr/>
        <a:lstStyle/>
        <a:p>
          <a:pPr algn="l" rtl="0"/>
          <a:r>
            <a:rPr lang="en-US" sz="2700" dirty="0" smtClean="0"/>
            <a:t>50 min</a:t>
          </a:r>
          <a:endParaRPr lang="en-US" sz="2700" dirty="0"/>
        </a:p>
      </dgm:t>
    </dgm:pt>
    <dgm:pt modelId="{EA53BE19-DCBA-2143-9EF0-7CBE32BCAE5F}" type="parTrans" cxnId="{ED806F89-613B-0E4C-836D-CFF49EB8DE83}">
      <dgm:prSet/>
      <dgm:spPr/>
      <dgm:t>
        <a:bodyPr/>
        <a:lstStyle/>
        <a:p>
          <a:endParaRPr lang="en-US"/>
        </a:p>
      </dgm:t>
    </dgm:pt>
    <dgm:pt modelId="{0EA07C15-4647-2040-BCBB-5A0555FFC752}" type="sibTrans" cxnId="{ED806F89-613B-0E4C-836D-CFF49EB8DE83}">
      <dgm:prSet/>
      <dgm:spPr/>
      <dgm:t>
        <a:bodyPr/>
        <a:lstStyle/>
        <a:p>
          <a:endParaRPr lang="en-US"/>
        </a:p>
      </dgm:t>
    </dgm:pt>
    <dgm:pt modelId="{3705BD42-1ADA-6E4D-B1AE-9E2EDDA3FA5C}" type="pres">
      <dgm:prSet presAssocID="{A4C4F7D3-FDF9-F24D-99EB-A1E675FBA51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9D471C-85C0-8D4A-A34C-E9992A270866}" type="pres">
      <dgm:prSet presAssocID="{AF0B85EC-F763-434D-B5F6-17C4AE78B0EC}" presName="composite" presStyleCnt="0"/>
      <dgm:spPr/>
    </dgm:pt>
    <dgm:pt modelId="{619F4791-2D19-4C40-9467-67F062ADB58F}" type="pres">
      <dgm:prSet presAssocID="{AF0B85EC-F763-434D-B5F6-17C4AE78B0EC}" presName="imagSh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B7A7A89B-7474-9443-A0F5-30F06B3D0539}" type="pres">
      <dgm:prSet presAssocID="{AF0B85EC-F763-434D-B5F6-17C4AE78B0EC}" presName="txNode" presStyleLbl="node1" presStyleIdx="0" presStyleCnt="4" custScaleY="61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2654E-B868-614E-9764-5D331761D954}" type="pres">
      <dgm:prSet presAssocID="{9BF18734-7C1D-B747-83E7-34B069CEBB6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95B0CAA-59F8-2D4E-8E87-8BD7CA2655FA}" type="pres">
      <dgm:prSet presAssocID="{9BF18734-7C1D-B747-83E7-34B069CEBB6B}" presName="connTx" presStyleLbl="sibTrans2D1" presStyleIdx="0" presStyleCnt="3"/>
      <dgm:spPr/>
      <dgm:t>
        <a:bodyPr/>
        <a:lstStyle/>
        <a:p>
          <a:endParaRPr lang="en-US"/>
        </a:p>
      </dgm:t>
    </dgm:pt>
    <dgm:pt modelId="{1B9B32D6-B171-FE47-BBAE-33A27F1715BF}" type="pres">
      <dgm:prSet presAssocID="{19BE72F0-B38A-3845-A713-4F2AE7FEB712}" presName="composite" presStyleCnt="0"/>
      <dgm:spPr/>
    </dgm:pt>
    <dgm:pt modelId="{7BB5E6B7-79AD-DA4D-9DB9-ED937022B645}" type="pres">
      <dgm:prSet presAssocID="{19BE72F0-B38A-3845-A713-4F2AE7FEB712}" presName="imagSh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3A3DD4E4-C469-D34C-8344-9623EEAF6AAD}" type="pres">
      <dgm:prSet presAssocID="{19BE72F0-B38A-3845-A713-4F2AE7FEB712}" presName="txNode" presStyleLbl="node1" presStyleIdx="1" presStyleCnt="4" custScaleY="54231" custLinFactNeighborY="7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18E50-4AE4-DA49-9199-B8464E2E3049}" type="pres">
      <dgm:prSet presAssocID="{7AF73C83-F29A-FC4A-94CF-19052C879731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F1871CA-D3E1-6349-8AC5-71B2FFA8B6E4}" type="pres">
      <dgm:prSet presAssocID="{7AF73C83-F29A-FC4A-94CF-19052C879731}" presName="connTx" presStyleLbl="sibTrans2D1" presStyleIdx="1" presStyleCnt="3"/>
      <dgm:spPr/>
      <dgm:t>
        <a:bodyPr/>
        <a:lstStyle/>
        <a:p>
          <a:endParaRPr lang="en-US"/>
        </a:p>
      </dgm:t>
    </dgm:pt>
    <dgm:pt modelId="{94F49083-E524-E24C-85BD-4AEFD47823AD}" type="pres">
      <dgm:prSet presAssocID="{656BAA3E-F8F9-1A4C-8C08-3F1063389180}" presName="composite" presStyleCnt="0"/>
      <dgm:spPr/>
    </dgm:pt>
    <dgm:pt modelId="{DF610E0E-4E0F-FA4D-9797-E436C91E252E}" type="pres">
      <dgm:prSet presAssocID="{656BAA3E-F8F9-1A4C-8C08-3F1063389180}" presName="imagSh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  <dgm:t>
        <a:bodyPr/>
        <a:lstStyle/>
        <a:p>
          <a:endParaRPr lang="en-US"/>
        </a:p>
      </dgm:t>
    </dgm:pt>
    <dgm:pt modelId="{BF6630CF-30F9-0543-ABAB-DE4A834D9A43}" type="pres">
      <dgm:prSet presAssocID="{656BAA3E-F8F9-1A4C-8C08-3F1063389180}" presName="txNode" presStyleLbl="node1" presStyleIdx="2" presStyleCnt="4" custScaleY="61372" custLinFactNeighborX="28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0F854-B36A-9B47-ABCC-1635B445B135}" type="pres">
      <dgm:prSet presAssocID="{2DBA8517-44DC-DD40-8199-CBF9C1B0434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FEB65E6-B301-2044-AA68-E65089A4DA7A}" type="pres">
      <dgm:prSet presAssocID="{2DBA8517-44DC-DD40-8199-CBF9C1B04345}" presName="connTx" presStyleLbl="sibTrans2D1" presStyleIdx="2" presStyleCnt="3"/>
      <dgm:spPr/>
      <dgm:t>
        <a:bodyPr/>
        <a:lstStyle/>
        <a:p>
          <a:endParaRPr lang="en-US"/>
        </a:p>
      </dgm:t>
    </dgm:pt>
    <dgm:pt modelId="{87A982ED-D721-0E41-A90E-7E51CF3F7361}" type="pres">
      <dgm:prSet presAssocID="{2165B5E9-967B-CB42-9D2A-48AE4917EE97}" presName="composite" presStyleCnt="0"/>
      <dgm:spPr/>
    </dgm:pt>
    <dgm:pt modelId="{92549DBC-517B-0C49-B003-174B1E4F9353}" type="pres">
      <dgm:prSet presAssocID="{2165B5E9-967B-CB42-9D2A-48AE4917EE97}" presName="imagSh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en-US"/>
        </a:p>
      </dgm:t>
    </dgm:pt>
    <dgm:pt modelId="{E0982CAB-F178-9A4C-9047-F9D3F552E095}" type="pres">
      <dgm:prSet presAssocID="{2165B5E9-967B-CB42-9D2A-48AE4917EE97}" presName="txNode" presStyleLbl="node1" presStyleIdx="3" presStyleCnt="4" custScaleX="96350" custScaleY="831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B48E94-BFCB-8349-9AD5-05ED861D5E3C}" type="presOf" srcId="{7CAA7688-6D66-944F-AD31-2B91A8E8C98D}" destId="{E0982CAB-F178-9A4C-9047-F9D3F552E095}" srcOrd="0" destOrd="1" presId="urn:microsoft.com/office/officeart/2005/8/layout/hProcess10"/>
    <dgm:cxn modelId="{0EA82A83-483E-2E44-ADD8-D2F4B5AA9F9E}" type="presOf" srcId="{2DBA8517-44DC-DD40-8199-CBF9C1B04345}" destId="{1AA0F854-B36A-9B47-ABCC-1635B445B135}" srcOrd="0" destOrd="0" presId="urn:microsoft.com/office/officeart/2005/8/layout/hProcess10"/>
    <dgm:cxn modelId="{40A01155-9333-304C-93F8-F700D324EF41}" srcId="{A4C4F7D3-FDF9-F24D-99EB-A1E675FBA514}" destId="{AF0B85EC-F763-434D-B5F6-17C4AE78B0EC}" srcOrd="0" destOrd="0" parTransId="{4ED2661F-3EB3-1B42-AF04-E68D45420AEA}" sibTransId="{9BF18734-7C1D-B747-83E7-34B069CEBB6B}"/>
    <dgm:cxn modelId="{AAAFC042-48E9-A046-919B-7342F58F251C}" srcId="{A4C4F7D3-FDF9-F24D-99EB-A1E675FBA514}" destId="{2165B5E9-967B-CB42-9D2A-48AE4917EE97}" srcOrd="3" destOrd="0" parTransId="{42186C1E-BD94-4846-B949-D98FF2E7FAE6}" sibTransId="{5DDC3F85-A903-974D-A516-85C0C7F98188}"/>
    <dgm:cxn modelId="{9ACA1025-F710-7B44-A25E-098FAFA0A7D1}" type="presOf" srcId="{27838813-168F-3F46-B870-15E62FE60580}" destId="{B7A7A89B-7474-9443-A0F5-30F06B3D0539}" srcOrd="0" destOrd="1" presId="urn:microsoft.com/office/officeart/2005/8/layout/hProcess10"/>
    <dgm:cxn modelId="{862D5C0C-4694-C64D-8D01-244276B81E16}" type="presOf" srcId="{7AF73C83-F29A-FC4A-94CF-19052C879731}" destId="{1F1871CA-D3E1-6349-8AC5-71B2FFA8B6E4}" srcOrd="1" destOrd="0" presId="urn:microsoft.com/office/officeart/2005/8/layout/hProcess10"/>
    <dgm:cxn modelId="{C20602D3-8964-E54B-9C4C-08B2B7150EF4}" type="presOf" srcId="{9BF18734-7C1D-B747-83E7-34B069CEBB6B}" destId="{395B0CAA-59F8-2D4E-8E87-8BD7CA2655FA}" srcOrd="1" destOrd="0" presId="urn:microsoft.com/office/officeart/2005/8/layout/hProcess10"/>
    <dgm:cxn modelId="{EB6D7B46-F3E3-C84B-9BC7-DE1EF33A1FFD}" type="presOf" srcId="{656BAA3E-F8F9-1A4C-8C08-3F1063389180}" destId="{BF6630CF-30F9-0543-ABAB-DE4A834D9A43}" srcOrd="0" destOrd="0" presId="urn:microsoft.com/office/officeart/2005/8/layout/hProcess10"/>
    <dgm:cxn modelId="{050CC5E8-0B11-CA45-82A3-502D0E523235}" type="presOf" srcId="{936D27DC-B4B7-654E-8D23-C2DAEC77D4DA}" destId="{BF6630CF-30F9-0543-ABAB-DE4A834D9A43}" srcOrd="0" destOrd="1" presId="urn:microsoft.com/office/officeart/2005/8/layout/hProcess10"/>
    <dgm:cxn modelId="{D2AD013F-D2D6-1B47-BD9F-8A086A2DED91}" srcId="{A4C4F7D3-FDF9-F24D-99EB-A1E675FBA514}" destId="{656BAA3E-F8F9-1A4C-8C08-3F1063389180}" srcOrd="2" destOrd="0" parTransId="{BCFDB044-28EB-2C44-842F-013ADCC97CC1}" sibTransId="{2DBA8517-44DC-DD40-8199-CBF9C1B04345}"/>
    <dgm:cxn modelId="{48422843-1588-624B-8694-54D716DE5602}" type="presOf" srcId="{7AF73C83-F29A-FC4A-94CF-19052C879731}" destId="{44918E50-4AE4-DA49-9199-B8464E2E3049}" srcOrd="0" destOrd="0" presId="urn:microsoft.com/office/officeart/2005/8/layout/hProcess10"/>
    <dgm:cxn modelId="{07F1E5AF-5FC3-4B40-B6A1-963C1097A6A2}" type="presOf" srcId="{2DBA8517-44DC-DD40-8199-CBF9C1B04345}" destId="{3FEB65E6-B301-2044-AA68-E65089A4DA7A}" srcOrd="1" destOrd="0" presId="urn:microsoft.com/office/officeart/2005/8/layout/hProcess10"/>
    <dgm:cxn modelId="{9594F37C-536F-7041-8270-413EA44CB029}" type="presOf" srcId="{D247937A-5E7E-924E-A7AC-DB8624B74FA1}" destId="{3A3DD4E4-C469-D34C-8344-9623EEAF6AAD}" srcOrd="0" destOrd="1" presId="urn:microsoft.com/office/officeart/2005/8/layout/hProcess10"/>
    <dgm:cxn modelId="{389D5E7B-F1F3-0947-8446-7C8D0A12FA31}" type="presOf" srcId="{2165B5E9-967B-CB42-9D2A-48AE4917EE97}" destId="{E0982CAB-F178-9A4C-9047-F9D3F552E095}" srcOrd="0" destOrd="0" presId="urn:microsoft.com/office/officeart/2005/8/layout/hProcess10"/>
    <dgm:cxn modelId="{5CCA78C5-62AB-7E46-8BFD-F0BE0F861A60}" type="presOf" srcId="{19BE72F0-B38A-3845-A713-4F2AE7FEB712}" destId="{3A3DD4E4-C469-D34C-8344-9623EEAF6AAD}" srcOrd="0" destOrd="0" presId="urn:microsoft.com/office/officeart/2005/8/layout/hProcess10"/>
    <dgm:cxn modelId="{C46F6B4D-37F1-CF4E-B8DB-52B6C6E2580E}" srcId="{AF0B85EC-F763-434D-B5F6-17C4AE78B0EC}" destId="{27838813-168F-3F46-B870-15E62FE60580}" srcOrd="0" destOrd="0" parTransId="{713ADC79-57D5-4643-90DC-4569E4313280}" sibTransId="{F3E74C3B-BC78-0D47-A781-6D16DB4DE5BE}"/>
    <dgm:cxn modelId="{4EE8AF4E-4570-714C-BB9C-828A1EA08D8E}" srcId="{19BE72F0-B38A-3845-A713-4F2AE7FEB712}" destId="{D247937A-5E7E-924E-A7AC-DB8624B74FA1}" srcOrd="0" destOrd="0" parTransId="{F56A3992-5798-BE48-80F5-532A0C75F739}" sibTransId="{D301047C-275D-6C47-BF3B-E94EB8DC6A07}"/>
    <dgm:cxn modelId="{6A7887F0-FA13-CE40-BD60-42DE051C939B}" srcId="{A4C4F7D3-FDF9-F24D-99EB-A1E675FBA514}" destId="{19BE72F0-B38A-3845-A713-4F2AE7FEB712}" srcOrd="1" destOrd="0" parTransId="{FD3FB1CB-A31D-934A-BBC5-16D6AD2352E9}" sibTransId="{7AF73C83-F29A-FC4A-94CF-19052C879731}"/>
    <dgm:cxn modelId="{E7D75C2C-2FE6-0D4A-AA25-B6F6AD2FB736}" srcId="{656BAA3E-F8F9-1A4C-8C08-3F1063389180}" destId="{936D27DC-B4B7-654E-8D23-C2DAEC77D4DA}" srcOrd="0" destOrd="0" parTransId="{3DACA53B-0245-4848-837E-B58955CCEA10}" sibTransId="{1A0C712A-B62C-4045-8B6E-503B5E284165}"/>
    <dgm:cxn modelId="{FF3DCE07-0EE1-3646-8867-43C063133529}" type="presOf" srcId="{A4C4F7D3-FDF9-F24D-99EB-A1E675FBA514}" destId="{3705BD42-1ADA-6E4D-B1AE-9E2EDDA3FA5C}" srcOrd="0" destOrd="0" presId="urn:microsoft.com/office/officeart/2005/8/layout/hProcess10"/>
    <dgm:cxn modelId="{9288AF14-35FD-3242-A91A-28870A57EB21}" type="presOf" srcId="{AF0B85EC-F763-434D-B5F6-17C4AE78B0EC}" destId="{B7A7A89B-7474-9443-A0F5-30F06B3D0539}" srcOrd="0" destOrd="0" presId="urn:microsoft.com/office/officeart/2005/8/layout/hProcess10"/>
    <dgm:cxn modelId="{ED806F89-613B-0E4C-836D-CFF49EB8DE83}" srcId="{2165B5E9-967B-CB42-9D2A-48AE4917EE97}" destId="{7CAA7688-6D66-944F-AD31-2B91A8E8C98D}" srcOrd="0" destOrd="0" parTransId="{EA53BE19-DCBA-2143-9EF0-7CBE32BCAE5F}" sibTransId="{0EA07C15-4647-2040-BCBB-5A0555FFC752}"/>
    <dgm:cxn modelId="{BE9A249B-32EE-0345-AB09-ACE76611D48E}" type="presOf" srcId="{9BF18734-7C1D-B747-83E7-34B069CEBB6B}" destId="{0E92654E-B868-614E-9764-5D331761D954}" srcOrd="0" destOrd="0" presId="urn:microsoft.com/office/officeart/2005/8/layout/hProcess10"/>
    <dgm:cxn modelId="{F463EB52-10D2-6B43-B8DE-4A745466E8D7}" type="presParOf" srcId="{3705BD42-1ADA-6E4D-B1AE-9E2EDDA3FA5C}" destId="{939D471C-85C0-8D4A-A34C-E9992A270866}" srcOrd="0" destOrd="0" presId="urn:microsoft.com/office/officeart/2005/8/layout/hProcess10"/>
    <dgm:cxn modelId="{81BD7AB7-6795-E749-A5B1-58EA6E59A793}" type="presParOf" srcId="{939D471C-85C0-8D4A-A34C-E9992A270866}" destId="{619F4791-2D19-4C40-9467-67F062ADB58F}" srcOrd="0" destOrd="0" presId="urn:microsoft.com/office/officeart/2005/8/layout/hProcess10"/>
    <dgm:cxn modelId="{C152B002-C9A5-8A4D-9BC6-B96252F7B3BE}" type="presParOf" srcId="{939D471C-85C0-8D4A-A34C-E9992A270866}" destId="{B7A7A89B-7474-9443-A0F5-30F06B3D0539}" srcOrd="1" destOrd="0" presId="urn:microsoft.com/office/officeart/2005/8/layout/hProcess10"/>
    <dgm:cxn modelId="{1D7D40EE-1CBF-1B4B-B3EA-3FF7419749E0}" type="presParOf" srcId="{3705BD42-1ADA-6E4D-B1AE-9E2EDDA3FA5C}" destId="{0E92654E-B868-614E-9764-5D331761D954}" srcOrd="1" destOrd="0" presId="urn:microsoft.com/office/officeart/2005/8/layout/hProcess10"/>
    <dgm:cxn modelId="{A8443700-457F-9D41-8020-014930DC1D5B}" type="presParOf" srcId="{0E92654E-B868-614E-9764-5D331761D954}" destId="{395B0CAA-59F8-2D4E-8E87-8BD7CA2655FA}" srcOrd="0" destOrd="0" presId="urn:microsoft.com/office/officeart/2005/8/layout/hProcess10"/>
    <dgm:cxn modelId="{029C815D-E1E5-3140-AA2F-6E11CE99EE4F}" type="presParOf" srcId="{3705BD42-1ADA-6E4D-B1AE-9E2EDDA3FA5C}" destId="{1B9B32D6-B171-FE47-BBAE-33A27F1715BF}" srcOrd="2" destOrd="0" presId="urn:microsoft.com/office/officeart/2005/8/layout/hProcess10"/>
    <dgm:cxn modelId="{FB1D7495-F524-2345-ABCF-0A2D4FECF9DF}" type="presParOf" srcId="{1B9B32D6-B171-FE47-BBAE-33A27F1715BF}" destId="{7BB5E6B7-79AD-DA4D-9DB9-ED937022B645}" srcOrd="0" destOrd="0" presId="urn:microsoft.com/office/officeart/2005/8/layout/hProcess10"/>
    <dgm:cxn modelId="{9993B423-2775-194A-9BA2-CB869C6170F1}" type="presParOf" srcId="{1B9B32D6-B171-FE47-BBAE-33A27F1715BF}" destId="{3A3DD4E4-C469-D34C-8344-9623EEAF6AAD}" srcOrd="1" destOrd="0" presId="urn:microsoft.com/office/officeart/2005/8/layout/hProcess10"/>
    <dgm:cxn modelId="{498FD149-53EE-9045-8591-AF29F51F22E5}" type="presParOf" srcId="{3705BD42-1ADA-6E4D-B1AE-9E2EDDA3FA5C}" destId="{44918E50-4AE4-DA49-9199-B8464E2E3049}" srcOrd="3" destOrd="0" presId="urn:microsoft.com/office/officeart/2005/8/layout/hProcess10"/>
    <dgm:cxn modelId="{ADE6C88A-A93B-B544-9DCC-1D515961E7CC}" type="presParOf" srcId="{44918E50-4AE4-DA49-9199-B8464E2E3049}" destId="{1F1871CA-D3E1-6349-8AC5-71B2FFA8B6E4}" srcOrd="0" destOrd="0" presId="urn:microsoft.com/office/officeart/2005/8/layout/hProcess10"/>
    <dgm:cxn modelId="{554C199E-0F67-2341-BA3C-99939C7D378A}" type="presParOf" srcId="{3705BD42-1ADA-6E4D-B1AE-9E2EDDA3FA5C}" destId="{94F49083-E524-E24C-85BD-4AEFD47823AD}" srcOrd="4" destOrd="0" presId="urn:microsoft.com/office/officeart/2005/8/layout/hProcess10"/>
    <dgm:cxn modelId="{54B98A0A-283C-9C41-97B4-CED2D1B0940D}" type="presParOf" srcId="{94F49083-E524-E24C-85BD-4AEFD47823AD}" destId="{DF610E0E-4E0F-FA4D-9797-E436C91E252E}" srcOrd="0" destOrd="0" presId="urn:microsoft.com/office/officeart/2005/8/layout/hProcess10"/>
    <dgm:cxn modelId="{8543C9E9-F807-CF49-8A20-9363D5515679}" type="presParOf" srcId="{94F49083-E524-E24C-85BD-4AEFD47823AD}" destId="{BF6630CF-30F9-0543-ABAB-DE4A834D9A43}" srcOrd="1" destOrd="0" presId="urn:microsoft.com/office/officeart/2005/8/layout/hProcess10"/>
    <dgm:cxn modelId="{BEA7F2A9-807E-4C44-AC67-3EE0F7AD9389}" type="presParOf" srcId="{3705BD42-1ADA-6E4D-B1AE-9E2EDDA3FA5C}" destId="{1AA0F854-B36A-9B47-ABCC-1635B445B135}" srcOrd="5" destOrd="0" presId="urn:microsoft.com/office/officeart/2005/8/layout/hProcess10"/>
    <dgm:cxn modelId="{064D3ED6-38B3-4E46-A216-A51293E7CD1A}" type="presParOf" srcId="{1AA0F854-B36A-9B47-ABCC-1635B445B135}" destId="{3FEB65E6-B301-2044-AA68-E65089A4DA7A}" srcOrd="0" destOrd="0" presId="urn:microsoft.com/office/officeart/2005/8/layout/hProcess10"/>
    <dgm:cxn modelId="{EB86A925-B66E-3042-A180-4B19701B5965}" type="presParOf" srcId="{3705BD42-1ADA-6E4D-B1AE-9E2EDDA3FA5C}" destId="{87A982ED-D721-0E41-A90E-7E51CF3F7361}" srcOrd="6" destOrd="0" presId="urn:microsoft.com/office/officeart/2005/8/layout/hProcess10"/>
    <dgm:cxn modelId="{53438115-05F8-A442-8A9B-CFAA76D1E14F}" type="presParOf" srcId="{87A982ED-D721-0E41-A90E-7E51CF3F7361}" destId="{92549DBC-517B-0C49-B003-174B1E4F9353}" srcOrd="0" destOrd="0" presId="urn:microsoft.com/office/officeart/2005/8/layout/hProcess10"/>
    <dgm:cxn modelId="{CCCBFF4B-8089-C548-95DB-7F517096524A}" type="presParOf" srcId="{87A982ED-D721-0E41-A90E-7E51CF3F7361}" destId="{E0982CAB-F178-9A4C-9047-F9D3F552E095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DBDB4D-BAD9-0543-9278-6A84346474E4}" type="doc">
      <dgm:prSet loTypeId="urn:microsoft.com/office/officeart/2005/8/layout/cycle4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7602D53-3AF0-C24E-8AAB-D1A9BA186CED}">
      <dgm:prSet custT="1"/>
      <dgm:spPr/>
      <dgm:t>
        <a:bodyPr/>
        <a:lstStyle/>
        <a:p>
          <a:pPr algn="r" rtl="0"/>
          <a:r>
            <a:rPr lang="en-US" sz="1800" b="1" i="0" dirty="0" smtClean="0"/>
            <a:t>VM optimization</a:t>
          </a:r>
          <a:endParaRPr lang="en-US" sz="1800" b="1" i="0" dirty="0"/>
        </a:p>
      </dgm:t>
    </dgm:pt>
    <dgm:pt modelId="{4ACFB5AB-73D2-EA4B-B01C-BBFDF5C51C0E}" type="parTrans" cxnId="{022C0A09-244B-7A49-AB31-A441BC468EC5}">
      <dgm:prSet/>
      <dgm:spPr/>
      <dgm:t>
        <a:bodyPr/>
        <a:lstStyle/>
        <a:p>
          <a:endParaRPr lang="en-US"/>
        </a:p>
      </dgm:t>
    </dgm:pt>
    <dgm:pt modelId="{EFCADA5F-5FA2-8545-A1AF-096F7F960452}" type="sibTrans" cxnId="{022C0A09-244B-7A49-AB31-A441BC468EC5}">
      <dgm:prSet/>
      <dgm:spPr/>
      <dgm:t>
        <a:bodyPr/>
        <a:lstStyle/>
        <a:p>
          <a:endParaRPr lang="en-US"/>
        </a:p>
      </dgm:t>
    </dgm:pt>
    <dgm:pt modelId="{E7DB4142-4715-2C4D-B9AA-58A792F0F307}">
      <dgm:prSet custT="1"/>
      <dgm:spPr/>
      <dgm:t>
        <a:bodyPr/>
        <a:lstStyle/>
        <a:p>
          <a:pPr algn="l" rtl="0"/>
          <a:r>
            <a:rPr lang="en-US" sz="1800" b="1" dirty="0" smtClean="0"/>
            <a:t>Extend</a:t>
          </a:r>
        </a:p>
        <a:p>
          <a:pPr algn="l" rtl="0"/>
          <a:r>
            <a:rPr lang="en-US" sz="1800" b="1" dirty="0" smtClean="0"/>
            <a:t>application</a:t>
          </a:r>
        </a:p>
      </dgm:t>
    </dgm:pt>
    <dgm:pt modelId="{FD5538C1-BA46-9E40-BE46-BD49D49BAABA}" type="parTrans" cxnId="{EFDEEAE7-5769-D743-ACFA-5EA2F9DEC2F0}">
      <dgm:prSet/>
      <dgm:spPr/>
      <dgm:t>
        <a:bodyPr/>
        <a:lstStyle/>
        <a:p>
          <a:endParaRPr lang="en-US"/>
        </a:p>
      </dgm:t>
    </dgm:pt>
    <dgm:pt modelId="{0F0C89D3-932D-0C45-9D0F-6062FA977752}" type="sibTrans" cxnId="{EFDEEAE7-5769-D743-ACFA-5EA2F9DEC2F0}">
      <dgm:prSet/>
      <dgm:spPr/>
      <dgm:t>
        <a:bodyPr/>
        <a:lstStyle/>
        <a:p>
          <a:endParaRPr lang="en-US"/>
        </a:p>
      </dgm:t>
    </dgm:pt>
    <dgm:pt modelId="{D4D88AD5-6BAA-7840-A888-003851090875}">
      <dgm:prSet custT="1"/>
      <dgm:spPr/>
      <dgm:t>
        <a:bodyPr/>
        <a:lstStyle/>
        <a:p>
          <a:pPr rtl="0"/>
          <a:r>
            <a:rPr lang="en-US" sz="1600" b="0" i="0" dirty="0" smtClean="0">
              <a:solidFill>
                <a:srgbClr val="000000"/>
              </a:solidFill>
            </a:rPr>
            <a:t>Alternative data storage</a:t>
          </a:r>
          <a:endParaRPr lang="en-US" sz="1600" b="0" dirty="0">
            <a:solidFill>
              <a:srgbClr val="000000"/>
            </a:solidFill>
          </a:endParaRPr>
        </a:p>
      </dgm:t>
    </dgm:pt>
    <dgm:pt modelId="{7520E6D7-C3D9-324D-B294-449D4550B478}" type="parTrans" cxnId="{1CA28526-8579-AC4D-B60B-1E00992CCA6A}">
      <dgm:prSet/>
      <dgm:spPr/>
      <dgm:t>
        <a:bodyPr/>
        <a:lstStyle/>
        <a:p>
          <a:endParaRPr lang="en-US"/>
        </a:p>
      </dgm:t>
    </dgm:pt>
    <dgm:pt modelId="{B773E375-42DE-DF45-A41D-41A04ECD066A}" type="sibTrans" cxnId="{1CA28526-8579-AC4D-B60B-1E00992CCA6A}">
      <dgm:prSet/>
      <dgm:spPr/>
      <dgm:t>
        <a:bodyPr/>
        <a:lstStyle/>
        <a:p>
          <a:endParaRPr lang="en-US"/>
        </a:p>
      </dgm:t>
    </dgm:pt>
    <dgm:pt modelId="{2835BCE4-9ADF-F64C-8AEF-839D45383373}">
      <dgm:prSet custT="1"/>
      <dgm:spPr/>
      <dgm:t>
        <a:bodyPr/>
        <a:lstStyle/>
        <a:p>
          <a:pPr algn="l" rtl="0"/>
          <a:r>
            <a:rPr lang="en-US" sz="1800" b="1" i="0" dirty="0" smtClean="0"/>
            <a:t>Training </a:t>
          </a:r>
        </a:p>
        <a:p>
          <a:pPr algn="l" rtl="0"/>
          <a:r>
            <a:rPr lang="en-US" sz="1800" b="1" i="0" dirty="0" smtClean="0"/>
            <a:t>tool</a:t>
          </a:r>
          <a:endParaRPr lang="en-US" sz="1800" b="1" i="0" dirty="0"/>
        </a:p>
      </dgm:t>
    </dgm:pt>
    <dgm:pt modelId="{3DB0BB48-6258-2441-98F8-FD8F298E1092}" type="parTrans" cxnId="{5E3489F0-FA27-8042-AB12-A163AD6DCE1B}">
      <dgm:prSet/>
      <dgm:spPr/>
      <dgm:t>
        <a:bodyPr/>
        <a:lstStyle/>
        <a:p>
          <a:endParaRPr lang="en-US"/>
        </a:p>
      </dgm:t>
    </dgm:pt>
    <dgm:pt modelId="{DBC371AF-D932-694E-B7FB-A923DA4E6B5E}" type="sibTrans" cxnId="{5E3489F0-FA27-8042-AB12-A163AD6DCE1B}">
      <dgm:prSet/>
      <dgm:spPr/>
      <dgm:t>
        <a:bodyPr/>
        <a:lstStyle/>
        <a:p>
          <a:endParaRPr lang="en-US"/>
        </a:p>
      </dgm:t>
    </dgm:pt>
    <dgm:pt modelId="{D5463366-FC63-FE45-BF3E-DB930F00D113}">
      <dgm:prSet custT="1"/>
      <dgm:spPr/>
      <dgm:t>
        <a:bodyPr/>
        <a:lstStyle/>
        <a:p>
          <a:pPr algn="r" rtl="0"/>
          <a:r>
            <a:rPr lang="en-US" sz="1800" b="1" i="0" dirty="0" smtClean="0"/>
            <a:t>Cloud approach</a:t>
          </a:r>
          <a:endParaRPr lang="en-US" sz="1800" b="1" i="0" dirty="0"/>
        </a:p>
      </dgm:t>
    </dgm:pt>
    <dgm:pt modelId="{B9409706-E394-A145-BCBD-493F3B952D5A}" type="parTrans" cxnId="{D67F9B74-F8E4-2F4E-BA56-A30E1A19FB94}">
      <dgm:prSet/>
      <dgm:spPr/>
      <dgm:t>
        <a:bodyPr/>
        <a:lstStyle/>
        <a:p>
          <a:endParaRPr lang="en-US"/>
        </a:p>
      </dgm:t>
    </dgm:pt>
    <dgm:pt modelId="{BBE5A307-9F3A-3348-B292-96A9A847A8EA}" type="sibTrans" cxnId="{D67F9B74-F8E4-2F4E-BA56-A30E1A19FB94}">
      <dgm:prSet/>
      <dgm:spPr/>
      <dgm:t>
        <a:bodyPr/>
        <a:lstStyle/>
        <a:p>
          <a:endParaRPr lang="en-US"/>
        </a:p>
      </dgm:t>
    </dgm:pt>
    <dgm:pt modelId="{4E40B719-E4D9-5946-BA95-5F3EF7553D7A}">
      <dgm:prSet custT="1"/>
      <dgm:spPr/>
      <dgm:t>
        <a:bodyPr/>
        <a:lstStyle/>
        <a:p>
          <a:pPr rtl="0"/>
          <a:r>
            <a:rPr lang="en-US" sz="1600" b="0" dirty="0" smtClean="0"/>
            <a:t>Leverage </a:t>
          </a:r>
          <a:r>
            <a:rPr lang="en-US" sz="1600" b="0" dirty="0" err="1" smtClean="0"/>
            <a:t>pragma_boot</a:t>
          </a:r>
          <a:endParaRPr lang="en-US" sz="1600" b="0" dirty="0"/>
        </a:p>
      </dgm:t>
    </dgm:pt>
    <dgm:pt modelId="{5DA5E7FD-4218-9C42-B655-ECF8865829D2}" type="parTrans" cxnId="{481415F7-DD78-8C42-BA19-C14D39B98CF8}">
      <dgm:prSet/>
      <dgm:spPr/>
      <dgm:t>
        <a:bodyPr/>
        <a:lstStyle/>
        <a:p>
          <a:endParaRPr lang="en-US"/>
        </a:p>
      </dgm:t>
    </dgm:pt>
    <dgm:pt modelId="{9B3B0A91-5AE1-3743-85B0-7587F409CC0E}" type="sibTrans" cxnId="{481415F7-DD78-8C42-BA19-C14D39B98CF8}">
      <dgm:prSet/>
      <dgm:spPr/>
      <dgm:t>
        <a:bodyPr/>
        <a:lstStyle/>
        <a:p>
          <a:endParaRPr lang="en-US"/>
        </a:p>
      </dgm:t>
    </dgm:pt>
    <dgm:pt modelId="{6678B8D1-807F-324B-860A-3D5442811E10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rgbClr val="000000"/>
              </a:solidFill>
            </a:rPr>
            <a:t>Heterogeneous, remote, restricted, large datasets</a:t>
          </a:r>
          <a:endParaRPr lang="en-US" sz="1600" b="0" i="0" dirty="0">
            <a:solidFill>
              <a:srgbClr val="000000"/>
            </a:solidFill>
          </a:endParaRPr>
        </a:p>
      </dgm:t>
    </dgm:pt>
    <dgm:pt modelId="{CC889BBA-EC40-A645-B08C-D8BC5C0D4B2E}" type="parTrans" cxnId="{D79FA1EE-251A-0946-BEA4-9C35A52B6CA1}">
      <dgm:prSet/>
      <dgm:spPr/>
      <dgm:t>
        <a:bodyPr/>
        <a:lstStyle/>
        <a:p>
          <a:endParaRPr lang="en-US"/>
        </a:p>
      </dgm:t>
    </dgm:pt>
    <dgm:pt modelId="{8A9EC84F-5E0E-584D-8293-94953532A70D}" type="sibTrans" cxnId="{D79FA1EE-251A-0946-BEA4-9C35A52B6CA1}">
      <dgm:prSet/>
      <dgm:spPr/>
      <dgm:t>
        <a:bodyPr/>
        <a:lstStyle/>
        <a:p>
          <a:endParaRPr lang="en-US"/>
        </a:p>
      </dgm:t>
    </dgm:pt>
    <dgm:pt modelId="{16E96DEE-82C2-B640-B6F1-01BB94233C86}">
      <dgm:prSet custT="1"/>
      <dgm:spPr/>
      <dgm:t>
        <a:bodyPr/>
        <a:lstStyle/>
        <a:p>
          <a:pPr rtl="0"/>
          <a:r>
            <a:rPr lang="en-US" sz="1600" b="0" i="0" dirty="0" smtClean="0"/>
            <a:t>Alternate hardware</a:t>
          </a:r>
          <a:endParaRPr lang="en-US" sz="1600" b="0" i="0" dirty="0"/>
        </a:p>
      </dgm:t>
    </dgm:pt>
    <dgm:pt modelId="{28F04671-F1C7-AC43-A30A-889EE62F56ED}" type="parTrans" cxnId="{BDA75A5D-5611-5D4D-8F87-892A6DC6959B}">
      <dgm:prSet/>
      <dgm:spPr/>
      <dgm:t>
        <a:bodyPr/>
        <a:lstStyle/>
        <a:p>
          <a:endParaRPr lang="en-US"/>
        </a:p>
      </dgm:t>
    </dgm:pt>
    <dgm:pt modelId="{B7FEC515-7125-B34A-945C-3D10E3670378}" type="sibTrans" cxnId="{BDA75A5D-5611-5D4D-8F87-892A6DC6959B}">
      <dgm:prSet/>
      <dgm:spPr/>
      <dgm:t>
        <a:bodyPr/>
        <a:lstStyle/>
        <a:p>
          <a:endParaRPr lang="en-US"/>
        </a:p>
      </dgm:t>
    </dgm:pt>
    <dgm:pt modelId="{86D161E3-F820-7A42-8A30-30DDB6E480E3}">
      <dgm:prSet custT="1"/>
      <dgm:spPr/>
      <dgm:t>
        <a:bodyPr/>
        <a:lstStyle/>
        <a:p>
          <a:pPr rtl="0"/>
          <a:r>
            <a:rPr lang="en-US" sz="1600" b="0" i="0" dirty="0" smtClean="0"/>
            <a:t>Identify required “minimum resources” </a:t>
          </a:r>
          <a:r>
            <a:rPr lang="en-US" sz="1600" b="0" dirty="0" smtClean="0"/>
            <a:t>(memory/disk/network for application)</a:t>
          </a:r>
          <a:endParaRPr lang="en-US" sz="1600" b="0" dirty="0"/>
        </a:p>
      </dgm:t>
    </dgm:pt>
    <dgm:pt modelId="{D03B9B90-D08D-AE4C-BE2E-CD943CDC254C}" type="parTrans" cxnId="{7D3C4627-6BDA-AE43-B4F4-5CDD9DBD40FA}">
      <dgm:prSet/>
      <dgm:spPr/>
      <dgm:t>
        <a:bodyPr/>
        <a:lstStyle/>
        <a:p>
          <a:endParaRPr lang="en-US"/>
        </a:p>
      </dgm:t>
    </dgm:pt>
    <dgm:pt modelId="{AB777E7C-063B-C149-8CB5-ABB666F7A1E3}" type="sibTrans" cxnId="{7D3C4627-6BDA-AE43-B4F4-5CDD9DBD40FA}">
      <dgm:prSet/>
      <dgm:spPr/>
      <dgm:t>
        <a:bodyPr/>
        <a:lstStyle/>
        <a:p>
          <a:endParaRPr lang="en-US"/>
        </a:p>
      </dgm:t>
    </dgm:pt>
    <dgm:pt modelId="{0974D6B2-A6A8-6248-9702-2DABF95D34E4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chemeClr val="tx1"/>
              </a:solidFill>
            </a:rPr>
            <a:t>Create best practices document</a:t>
          </a:r>
          <a:endParaRPr lang="en-US" sz="1600" b="0" dirty="0">
            <a:solidFill>
              <a:schemeClr val="tx1"/>
            </a:solidFill>
          </a:endParaRPr>
        </a:p>
      </dgm:t>
    </dgm:pt>
    <dgm:pt modelId="{7CA750A2-C9BA-554D-884F-98E2A4402AC4}" type="parTrans" cxnId="{730A2D83-0509-3645-B821-15D919DE4AE6}">
      <dgm:prSet/>
      <dgm:spPr/>
      <dgm:t>
        <a:bodyPr/>
        <a:lstStyle/>
        <a:p>
          <a:endParaRPr lang="en-US"/>
        </a:p>
      </dgm:t>
    </dgm:pt>
    <dgm:pt modelId="{E0F98DF1-66F3-334B-A5E6-DFFA0929F732}" type="sibTrans" cxnId="{730A2D83-0509-3645-B821-15D919DE4AE6}">
      <dgm:prSet/>
      <dgm:spPr/>
      <dgm:t>
        <a:bodyPr/>
        <a:lstStyle/>
        <a:p>
          <a:endParaRPr lang="en-US"/>
        </a:p>
      </dgm:t>
    </dgm:pt>
    <dgm:pt modelId="{E2BF64CC-D1EC-DE49-ABF0-112E7306B4EB}">
      <dgm:prSet custT="1"/>
      <dgm:spPr/>
      <dgm:t>
        <a:bodyPr/>
        <a:lstStyle/>
        <a:p>
          <a:pPr rtl="0"/>
          <a:r>
            <a:rPr lang="en-US" sz="1600" b="0" dirty="0" smtClean="0"/>
            <a:t>Leverage  overlay networks</a:t>
          </a:r>
          <a:endParaRPr lang="en-US" sz="1600" b="0" dirty="0"/>
        </a:p>
      </dgm:t>
    </dgm:pt>
    <dgm:pt modelId="{58A2524C-8F7E-E245-81A6-85E9D1DC2C92}" type="parTrans" cxnId="{18C012F7-8678-AD46-88C8-75ECB23D30C3}">
      <dgm:prSet/>
      <dgm:spPr/>
      <dgm:t>
        <a:bodyPr/>
        <a:lstStyle/>
        <a:p>
          <a:endParaRPr lang="en-US"/>
        </a:p>
      </dgm:t>
    </dgm:pt>
    <dgm:pt modelId="{D94C1CFF-FE92-D943-A4F6-539B6524049C}" type="sibTrans" cxnId="{18C012F7-8678-AD46-88C8-75ECB23D30C3}">
      <dgm:prSet/>
      <dgm:spPr/>
      <dgm:t>
        <a:bodyPr/>
        <a:lstStyle/>
        <a:p>
          <a:endParaRPr lang="en-US"/>
        </a:p>
      </dgm:t>
    </dgm:pt>
    <dgm:pt modelId="{4B67826B-7ED6-944A-83BA-305F668A133F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rgbClr val="000000"/>
              </a:solidFill>
            </a:rPr>
            <a:t>Metadata ingest </a:t>
          </a:r>
          <a:endParaRPr lang="en-US" sz="1600" b="0" dirty="0">
            <a:solidFill>
              <a:srgbClr val="000000"/>
            </a:solidFill>
          </a:endParaRPr>
        </a:p>
      </dgm:t>
    </dgm:pt>
    <dgm:pt modelId="{48C47AB8-6FC6-0847-AFFC-1CA8BB9030E0}" type="parTrans" cxnId="{4781B1E3-C70A-0546-B32A-AB654AF2A7B8}">
      <dgm:prSet/>
      <dgm:spPr/>
    </dgm:pt>
    <dgm:pt modelId="{1EA1DB00-CA88-E44B-8408-8C5FCA909618}" type="sibTrans" cxnId="{4781B1E3-C70A-0546-B32A-AB654AF2A7B8}">
      <dgm:prSet/>
      <dgm:spPr/>
    </dgm:pt>
    <dgm:pt modelId="{CF93E97C-4E23-5A45-ABB6-00F1E488D8FE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rgbClr val="000000"/>
              </a:solidFill>
            </a:rPr>
            <a:t>Import mechanisms</a:t>
          </a:r>
          <a:endParaRPr lang="en-US" sz="1600" b="0" dirty="0">
            <a:solidFill>
              <a:srgbClr val="000000"/>
            </a:solidFill>
          </a:endParaRPr>
        </a:p>
      </dgm:t>
    </dgm:pt>
    <dgm:pt modelId="{1B124E76-8E17-7545-8058-920914227FC1}" type="parTrans" cxnId="{DF235B36-06DC-8748-97E2-55EE9BFCAD6C}">
      <dgm:prSet/>
      <dgm:spPr/>
    </dgm:pt>
    <dgm:pt modelId="{793AB18F-33B2-974D-BECA-4BAC77829824}" type="sibTrans" cxnId="{DF235B36-06DC-8748-97E2-55EE9BFCAD6C}">
      <dgm:prSet/>
      <dgm:spPr/>
    </dgm:pt>
    <dgm:pt modelId="{ABBD0427-1AEA-7D41-A639-B3E82E3CB76D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chemeClr val="tx1"/>
              </a:solidFill>
            </a:rPr>
            <a:t>Reach out to other PRAGMA bio-researchers</a:t>
          </a:r>
          <a:endParaRPr lang="en-US" sz="1600" b="0" dirty="0">
            <a:solidFill>
              <a:schemeClr val="tx1"/>
            </a:solidFill>
          </a:endParaRPr>
        </a:p>
      </dgm:t>
    </dgm:pt>
    <dgm:pt modelId="{BE355EF0-CDF4-5D4E-8C76-C65DDBC4DFE6}" type="parTrans" cxnId="{EF8CD62B-188D-0E4B-A1F6-F62BB459BADC}">
      <dgm:prSet/>
      <dgm:spPr/>
    </dgm:pt>
    <dgm:pt modelId="{24DABB78-4B32-E145-B684-8A9E74F15703}" type="sibTrans" cxnId="{EF8CD62B-188D-0E4B-A1F6-F62BB459BADC}">
      <dgm:prSet/>
      <dgm:spPr/>
    </dgm:pt>
    <dgm:pt modelId="{E25563A7-91EA-E44B-89CD-A9770BB306D7}">
      <dgm:prSet custT="1"/>
      <dgm:spPr/>
      <dgm:t>
        <a:bodyPr/>
        <a:lstStyle/>
        <a:p>
          <a:pPr rtl="0"/>
          <a:r>
            <a:rPr lang="en-US" sz="1600" b="0" i="0" dirty="0" smtClean="0"/>
            <a:t>Virtual environment testing</a:t>
          </a:r>
          <a:endParaRPr lang="en-US" sz="1600" b="0" i="0" dirty="0"/>
        </a:p>
      </dgm:t>
    </dgm:pt>
    <dgm:pt modelId="{060C9532-393E-0943-95F8-E657B5426653}" type="parTrans" cxnId="{518F67AE-AA45-7F46-B55B-276C9C6E847A}">
      <dgm:prSet/>
      <dgm:spPr/>
    </dgm:pt>
    <dgm:pt modelId="{1A4A11EC-B05E-9245-B602-7E2E5D321DD3}" type="sibTrans" cxnId="{518F67AE-AA45-7F46-B55B-276C9C6E847A}">
      <dgm:prSet/>
      <dgm:spPr/>
    </dgm:pt>
    <dgm:pt modelId="{1737D86E-F496-AE46-A1F3-88091796E11C}">
      <dgm:prSet custT="1"/>
      <dgm:spPr/>
      <dgm:t>
        <a:bodyPr/>
        <a:lstStyle/>
        <a:p>
          <a:pPr rtl="0"/>
          <a:r>
            <a:rPr lang="en-US" sz="1600" b="0" i="0" dirty="0" smtClean="0"/>
            <a:t>Performance estimates</a:t>
          </a:r>
          <a:endParaRPr lang="en-US" sz="1600" b="0" i="0" dirty="0"/>
        </a:p>
      </dgm:t>
    </dgm:pt>
    <dgm:pt modelId="{CFB02B27-0DA8-1443-8EAE-C26959954BF7}" type="parTrans" cxnId="{7262DCE9-43DA-D84B-A5EE-C9CA9B985E56}">
      <dgm:prSet/>
      <dgm:spPr/>
    </dgm:pt>
    <dgm:pt modelId="{E57445CE-81E9-A946-92E9-C7EA2942C145}" type="sibTrans" cxnId="{7262DCE9-43DA-D84B-A5EE-C9CA9B985E56}">
      <dgm:prSet/>
      <dgm:spPr/>
    </dgm:pt>
    <dgm:pt modelId="{0AE5535F-46E1-8E4F-B2F5-06E3DE91BFC2}">
      <dgm:prSet custT="1"/>
      <dgm:spPr/>
      <dgm:t>
        <a:bodyPr/>
        <a:lstStyle/>
        <a:p>
          <a:pPr rtl="0"/>
          <a:r>
            <a:rPr lang="en-US" sz="1600" b="0" dirty="0" smtClean="0">
              <a:solidFill>
                <a:schemeClr val="tx1"/>
              </a:solidFill>
            </a:rPr>
            <a:t>Apply lessons-learned to new applications</a:t>
          </a:r>
          <a:endParaRPr lang="en-US" sz="1600" b="0" dirty="0">
            <a:solidFill>
              <a:schemeClr val="tx1"/>
            </a:solidFill>
          </a:endParaRPr>
        </a:p>
      </dgm:t>
    </dgm:pt>
    <dgm:pt modelId="{A6A77826-E2D0-2E46-9BC6-963DED08012D}" type="parTrans" cxnId="{6983549D-9974-1B47-8BD8-4318E6238BED}">
      <dgm:prSet/>
      <dgm:spPr/>
    </dgm:pt>
    <dgm:pt modelId="{85FD20AB-FBCD-6542-9039-A16AEFD9E4EA}" type="sibTrans" cxnId="{6983549D-9974-1B47-8BD8-4318E6238BED}">
      <dgm:prSet/>
      <dgm:spPr/>
    </dgm:pt>
    <dgm:pt modelId="{ED89CC41-4BBB-DA41-88D9-D2DC8D2CB353}">
      <dgm:prSet custT="1"/>
      <dgm:spPr/>
      <dgm:t>
        <a:bodyPr/>
        <a:lstStyle/>
        <a:p>
          <a:pPr rtl="0"/>
          <a:r>
            <a:rPr lang="en-US" sz="1600" b="0" dirty="0" smtClean="0"/>
            <a:t>Deploy to EC2</a:t>
          </a:r>
          <a:endParaRPr lang="en-US" sz="1600" b="0" dirty="0"/>
        </a:p>
      </dgm:t>
    </dgm:pt>
    <dgm:pt modelId="{D1E3BCA6-83DD-014F-84C0-09207540F1C4}" type="parTrans" cxnId="{E4657BD2-E002-2E45-BA59-9B1B7E46626E}">
      <dgm:prSet/>
      <dgm:spPr/>
    </dgm:pt>
    <dgm:pt modelId="{7A19A417-E9DA-5B4B-A350-7D88D16F51F6}" type="sibTrans" cxnId="{E4657BD2-E002-2E45-BA59-9B1B7E46626E}">
      <dgm:prSet/>
      <dgm:spPr/>
    </dgm:pt>
    <dgm:pt modelId="{6BEBDB7E-17D6-FF4F-A8C4-B5FAABC08666}" type="pres">
      <dgm:prSet presAssocID="{95DBDB4D-BAD9-0543-9278-6A84346474E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B7F00F-401D-5B44-9F0B-38442A2A884F}" type="pres">
      <dgm:prSet presAssocID="{95DBDB4D-BAD9-0543-9278-6A84346474E4}" presName="children" presStyleCnt="0"/>
      <dgm:spPr/>
      <dgm:t>
        <a:bodyPr/>
        <a:lstStyle/>
        <a:p>
          <a:endParaRPr lang="en-US"/>
        </a:p>
      </dgm:t>
    </dgm:pt>
    <dgm:pt modelId="{B3769F8E-A56D-0B41-8626-B3D25A16524B}" type="pres">
      <dgm:prSet presAssocID="{95DBDB4D-BAD9-0543-9278-6A84346474E4}" presName="child1group" presStyleCnt="0"/>
      <dgm:spPr/>
      <dgm:t>
        <a:bodyPr/>
        <a:lstStyle/>
        <a:p>
          <a:endParaRPr lang="en-US"/>
        </a:p>
      </dgm:t>
    </dgm:pt>
    <dgm:pt modelId="{827F0E08-9072-F04F-BE1C-7420BB51D2D2}" type="pres">
      <dgm:prSet presAssocID="{95DBDB4D-BAD9-0543-9278-6A84346474E4}" presName="child1" presStyleLbl="bgAcc1" presStyleIdx="0" presStyleCnt="4" custScaleX="187553" custScaleY="125219" custLinFactNeighborX="-39805" custLinFactNeighborY="17690"/>
      <dgm:spPr/>
      <dgm:t>
        <a:bodyPr/>
        <a:lstStyle/>
        <a:p>
          <a:endParaRPr lang="en-US"/>
        </a:p>
      </dgm:t>
    </dgm:pt>
    <dgm:pt modelId="{34C293F3-2B01-4744-9B04-EDFB0E3DB107}" type="pres">
      <dgm:prSet presAssocID="{95DBDB4D-BAD9-0543-9278-6A84346474E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5811C-942C-6241-B486-ADA1D15F4FEA}" type="pres">
      <dgm:prSet presAssocID="{95DBDB4D-BAD9-0543-9278-6A84346474E4}" presName="child2group" presStyleCnt="0"/>
      <dgm:spPr/>
      <dgm:t>
        <a:bodyPr/>
        <a:lstStyle/>
        <a:p>
          <a:endParaRPr lang="en-US"/>
        </a:p>
      </dgm:t>
    </dgm:pt>
    <dgm:pt modelId="{85F7843A-19D3-5047-86ED-54D228B4C1B2}" type="pres">
      <dgm:prSet presAssocID="{95DBDB4D-BAD9-0543-9278-6A84346474E4}" presName="child2" presStyleLbl="bgAcc1" presStyleIdx="1" presStyleCnt="4" custScaleX="184251" custScaleY="126746" custLinFactNeighborX="39550" custLinFactNeighborY="18434"/>
      <dgm:spPr/>
      <dgm:t>
        <a:bodyPr/>
        <a:lstStyle/>
        <a:p>
          <a:endParaRPr lang="en-US"/>
        </a:p>
      </dgm:t>
    </dgm:pt>
    <dgm:pt modelId="{C0880F4A-8878-E547-8585-ABEC3FC45B04}" type="pres">
      <dgm:prSet presAssocID="{95DBDB4D-BAD9-0543-9278-6A84346474E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1A331-F09B-084F-8DB5-F85DA6FBFA7B}" type="pres">
      <dgm:prSet presAssocID="{95DBDB4D-BAD9-0543-9278-6A84346474E4}" presName="child3group" presStyleCnt="0"/>
      <dgm:spPr/>
      <dgm:t>
        <a:bodyPr/>
        <a:lstStyle/>
        <a:p>
          <a:endParaRPr lang="en-US"/>
        </a:p>
      </dgm:t>
    </dgm:pt>
    <dgm:pt modelId="{CE0B0E8C-16BA-BD45-814D-2FB4A8CCC10D}" type="pres">
      <dgm:prSet presAssocID="{95DBDB4D-BAD9-0543-9278-6A84346474E4}" presName="child3" presStyleLbl="bgAcc1" presStyleIdx="2" presStyleCnt="4" custScaleX="182997" custScaleY="176313" custLinFactNeighborX="43322" custLinFactNeighborY="-26999"/>
      <dgm:spPr/>
      <dgm:t>
        <a:bodyPr/>
        <a:lstStyle/>
        <a:p>
          <a:endParaRPr lang="en-US"/>
        </a:p>
      </dgm:t>
    </dgm:pt>
    <dgm:pt modelId="{8110F3E2-FA74-714F-B1B9-A33635118919}" type="pres">
      <dgm:prSet presAssocID="{95DBDB4D-BAD9-0543-9278-6A84346474E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8814F-B4DA-7946-A775-C5B7ECF00F1C}" type="pres">
      <dgm:prSet presAssocID="{95DBDB4D-BAD9-0543-9278-6A84346474E4}" presName="child4group" presStyleCnt="0"/>
      <dgm:spPr/>
      <dgm:t>
        <a:bodyPr/>
        <a:lstStyle/>
        <a:p>
          <a:endParaRPr lang="en-US"/>
        </a:p>
      </dgm:t>
    </dgm:pt>
    <dgm:pt modelId="{6A7AEE1B-6A2D-CD43-B0A4-5B4AFA376E4B}" type="pres">
      <dgm:prSet presAssocID="{95DBDB4D-BAD9-0543-9278-6A84346474E4}" presName="child4" presStyleLbl="bgAcc1" presStyleIdx="3" presStyleCnt="4" custScaleX="181650" custScaleY="174653" custLinFactNeighborX="-46920" custLinFactNeighborY="-28521"/>
      <dgm:spPr/>
      <dgm:t>
        <a:bodyPr/>
        <a:lstStyle/>
        <a:p>
          <a:endParaRPr lang="en-US"/>
        </a:p>
      </dgm:t>
    </dgm:pt>
    <dgm:pt modelId="{CC82DF14-BBB8-8647-9432-2A1762B35492}" type="pres">
      <dgm:prSet presAssocID="{95DBDB4D-BAD9-0543-9278-6A84346474E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533C6-11AE-FE42-9176-3CC977CFCEC7}" type="pres">
      <dgm:prSet presAssocID="{95DBDB4D-BAD9-0543-9278-6A84346474E4}" presName="childPlaceholder" presStyleCnt="0"/>
      <dgm:spPr/>
      <dgm:t>
        <a:bodyPr/>
        <a:lstStyle/>
        <a:p>
          <a:endParaRPr lang="en-US"/>
        </a:p>
      </dgm:t>
    </dgm:pt>
    <dgm:pt modelId="{F8FF2822-312A-1046-B4FC-4B46318C7417}" type="pres">
      <dgm:prSet presAssocID="{95DBDB4D-BAD9-0543-9278-6A84346474E4}" presName="circle" presStyleCnt="0"/>
      <dgm:spPr/>
      <dgm:t>
        <a:bodyPr/>
        <a:lstStyle/>
        <a:p>
          <a:endParaRPr lang="en-US"/>
        </a:p>
      </dgm:t>
    </dgm:pt>
    <dgm:pt modelId="{224F4594-C6DB-F942-B6BC-4D577B41D6DA}" type="pres">
      <dgm:prSet presAssocID="{95DBDB4D-BAD9-0543-9278-6A84346474E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D5975-7926-E748-A19A-6502F15AC857}" type="pres">
      <dgm:prSet presAssocID="{95DBDB4D-BAD9-0543-9278-6A84346474E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0EAB0-66FC-3D45-9A0A-9BD86B32B60B}" type="pres">
      <dgm:prSet presAssocID="{95DBDB4D-BAD9-0543-9278-6A84346474E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9CB9E-BBFE-BC4D-89D6-918EAFCF5662}" type="pres">
      <dgm:prSet presAssocID="{95DBDB4D-BAD9-0543-9278-6A84346474E4}" presName="quadrant4" presStyleLbl="node1" presStyleIdx="3" presStyleCnt="4" custLinFactNeighborX="1738" custLinFactNeighborY="-5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8AD5C-535B-FA45-B193-A7D611973CC1}" type="pres">
      <dgm:prSet presAssocID="{95DBDB4D-BAD9-0543-9278-6A84346474E4}" presName="quadrantPlaceholder" presStyleCnt="0"/>
      <dgm:spPr/>
      <dgm:t>
        <a:bodyPr/>
        <a:lstStyle/>
        <a:p>
          <a:endParaRPr lang="en-US"/>
        </a:p>
      </dgm:t>
    </dgm:pt>
    <dgm:pt modelId="{E0B0F154-0C99-D04E-BADB-9839278659B1}" type="pres">
      <dgm:prSet presAssocID="{95DBDB4D-BAD9-0543-9278-6A84346474E4}" presName="center1" presStyleLbl="fgShp" presStyleIdx="0" presStyleCnt="2"/>
      <dgm:spPr/>
      <dgm:t>
        <a:bodyPr/>
        <a:lstStyle/>
        <a:p>
          <a:endParaRPr lang="en-US"/>
        </a:p>
      </dgm:t>
    </dgm:pt>
    <dgm:pt modelId="{44027035-B273-5646-8FB0-6B896D978D85}" type="pres">
      <dgm:prSet presAssocID="{95DBDB4D-BAD9-0543-9278-6A84346474E4}" presName="center2" presStyleLbl="fgShp" presStyleIdx="1" presStyleCnt="2"/>
      <dgm:spPr/>
      <dgm:t>
        <a:bodyPr/>
        <a:lstStyle/>
        <a:p>
          <a:endParaRPr lang="en-US"/>
        </a:p>
      </dgm:t>
    </dgm:pt>
  </dgm:ptLst>
  <dgm:cxnLst>
    <dgm:cxn modelId="{625EF7DF-253B-6341-BCED-7324D8B54212}" type="presOf" srcId="{4E40B719-E4D9-5946-BA95-5F3EF7553D7A}" destId="{CC82DF14-BBB8-8647-9432-2A1762B35492}" srcOrd="1" destOrd="0" presId="urn:microsoft.com/office/officeart/2005/8/layout/cycle4"/>
    <dgm:cxn modelId="{730A2D83-0509-3645-B821-15D919DE4AE6}" srcId="{2835BCE4-9ADF-F64C-8AEF-839D45383373}" destId="{0974D6B2-A6A8-6248-9702-2DABF95D34E4}" srcOrd="0" destOrd="0" parTransId="{7CA750A2-C9BA-554D-884F-98E2A4402AC4}" sibTransId="{E0F98DF1-66F3-334B-A5E6-DFFA0929F732}"/>
    <dgm:cxn modelId="{7262DCE9-43DA-D84B-A5EE-C9CA9B985E56}" srcId="{A7602D53-3AF0-C24E-8AAB-D1A9BA186CED}" destId="{1737D86E-F496-AE46-A1F3-88091796E11C}" srcOrd="1" destOrd="0" parTransId="{CFB02B27-0DA8-1443-8EAE-C26959954BF7}" sibTransId="{E57445CE-81E9-A946-92E9-C7EA2942C145}"/>
    <dgm:cxn modelId="{BDA75A5D-5611-5D4D-8F87-892A6DC6959B}" srcId="{A7602D53-3AF0-C24E-8AAB-D1A9BA186CED}" destId="{16E96DEE-82C2-B640-B6F1-01BB94233C86}" srcOrd="0" destOrd="0" parTransId="{28F04671-F1C7-AC43-A30A-889EE62F56ED}" sibTransId="{B7FEC515-7125-B34A-945C-3D10E3670378}"/>
    <dgm:cxn modelId="{E4657BD2-E002-2E45-BA59-9B1B7E46626E}" srcId="{D5463366-FC63-FE45-BF3E-DB930F00D113}" destId="{ED89CC41-4BBB-DA41-88D9-D2DC8D2CB353}" srcOrd="2" destOrd="0" parTransId="{D1E3BCA6-83DD-014F-84C0-09207540F1C4}" sibTransId="{7A19A417-E9DA-5B4B-A350-7D88D16F51F6}"/>
    <dgm:cxn modelId="{D79FA1EE-251A-0946-BEA4-9C35A52B6CA1}" srcId="{E7DB4142-4715-2C4D-B9AA-58A792F0F307}" destId="{6678B8D1-807F-324B-860A-3D5442811E10}" srcOrd="0" destOrd="0" parTransId="{CC889BBA-EC40-A645-B08C-D8BC5C0D4B2E}" sibTransId="{8A9EC84F-5E0E-584D-8293-94953532A70D}"/>
    <dgm:cxn modelId="{F1341A39-74B5-844D-A469-B0980FE3595B}" type="presOf" srcId="{0AE5535F-46E1-8E4F-B2F5-06E3DE91BFC2}" destId="{CE0B0E8C-16BA-BD45-814D-2FB4A8CCC10D}" srcOrd="0" destOrd="2" presId="urn:microsoft.com/office/officeart/2005/8/layout/cycle4"/>
    <dgm:cxn modelId="{60D7D896-1247-1143-AF54-1FC20B94F7BE}" type="presOf" srcId="{D5463366-FC63-FE45-BF3E-DB930F00D113}" destId="{8D29CB9E-BBFE-BC4D-89D6-918EAFCF5662}" srcOrd="0" destOrd="0" presId="urn:microsoft.com/office/officeart/2005/8/layout/cycle4"/>
    <dgm:cxn modelId="{2C2F8A73-AD49-4840-97CF-96B311D8A1E7}" type="presOf" srcId="{4E40B719-E4D9-5946-BA95-5F3EF7553D7A}" destId="{6A7AEE1B-6A2D-CD43-B0A4-5B4AFA376E4B}" srcOrd="0" destOrd="0" presId="urn:microsoft.com/office/officeart/2005/8/layout/cycle4"/>
    <dgm:cxn modelId="{EFDEEAE7-5769-D743-ACFA-5EA2F9DEC2F0}" srcId="{95DBDB4D-BAD9-0543-9278-6A84346474E4}" destId="{E7DB4142-4715-2C4D-B9AA-58A792F0F307}" srcOrd="1" destOrd="0" parTransId="{FD5538C1-BA46-9E40-BE46-BD49D49BAABA}" sibTransId="{0F0C89D3-932D-0C45-9D0F-6062FA977752}"/>
    <dgm:cxn modelId="{17FE2E84-09CE-6843-A854-F131D7043476}" type="presOf" srcId="{ABBD0427-1AEA-7D41-A639-B3E82E3CB76D}" destId="{CE0B0E8C-16BA-BD45-814D-2FB4A8CCC10D}" srcOrd="0" destOrd="1" presId="urn:microsoft.com/office/officeart/2005/8/layout/cycle4"/>
    <dgm:cxn modelId="{BD0F08DA-2551-DE4D-9224-95C3244872F4}" type="presOf" srcId="{4B67826B-7ED6-944A-83BA-305F668A133F}" destId="{85F7843A-19D3-5047-86ED-54D228B4C1B2}" srcOrd="0" destOrd="2" presId="urn:microsoft.com/office/officeart/2005/8/layout/cycle4"/>
    <dgm:cxn modelId="{9519091A-E803-0A49-9469-35043AC36175}" type="presOf" srcId="{ED89CC41-4BBB-DA41-88D9-D2DC8D2CB353}" destId="{CC82DF14-BBB8-8647-9432-2A1762B35492}" srcOrd="1" destOrd="2" presId="urn:microsoft.com/office/officeart/2005/8/layout/cycle4"/>
    <dgm:cxn modelId="{CE76EC37-7EFB-E145-9ED7-9EA42DE7B718}" type="presOf" srcId="{0AE5535F-46E1-8E4F-B2F5-06E3DE91BFC2}" destId="{8110F3E2-FA74-714F-B1B9-A33635118919}" srcOrd="1" destOrd="2" presId="urn:microsoft.com/office/officeart/2005/8/layout/cycle4"/>
    <dgm:cxn modelId="{022C0A09-244B-7A49-AB31-A441BC468EC5}" srcId="{95DBDB4D-BAD9-0543-9278-6A84346474E4}" destId="{A7602D53-3AF0-C24E-8AAB-D1A9BA186CED}" srcOrd="0" destOrd="0" parTransId="{4ACFB5AB-73D2-EA4B-B01C-BBFDF5C51C0E}" sibTransId="{EFCADA5F-5FA2-8545-A1AF-096F7F960452}"/>
    <dgm:cxn modelId="{6983549D-9974-1B47-8BD8-4318E6238BED}" srcId="{2835BCE4-9ADF-F64C-8AEF-839D45383373}" destId="{0AE5535F-46E1-8E4F-B2F5-06E3DE91BFC2}" srcOrd="2" destOrd="0" parTransId="{A6A77826-E2D0-2E46-9BC6-963DED08012D}" sibTransId="{85FD20AB-FBCD-6542-9039-A16AEFD9E4EA}"/>
    <dgm:cxn modelId="{CC4BF415-D2F3-6044-A046-598359D7EADD}" type="presOf" srcId="{1737D86E-F496-AE46-A1F3-88091796E11C}" destId="{34C293F3-2B01-4744-9B04-EDFB0E3DB107}" srcOrd="1" destOrd="1" presId="urn:microsoft.com/office/officeart/2005/8/layout/cycle4"/>
    <dgm:cxn modelId="{900C0DEB-D6B7-A846-A9C6-187DF1B324C2}" type="presOf" srcId="{95DBDB4D-BAD9-0543-9278-6A84346474E4}" destId="{6BEBDB7E-17D6-FF4F-A8C4-B5FAABC08666}" srcOrd="0" destOrd="0" presId="urn:microsoft.com/office/officeart/2005/8/layout/cycle4"/>
    <dgm:cxn modelId="{D302BC59-B33C-8643-A622-5EC9928F5575}" type="presOf" srcId="{A7602D53-3AF0-C24E-8AAB-D1A9BA186CED}" destId="{224F4594-C6DB-F942-B6BC-4D577B41D6DA}" srcOrd="0" destOrd="0" presId="urn:microsoft.com/office/officeart/2005/8/layout/cycle4"/>
    <dgm:cxn modelId="{061951D4-778F-8E4E-9111-754CC7FBCB69}" type="presOf" srcId="{86D161E3-F820-7A42-8A30-30DDB6E480E3}" destId="{827F0E08-9072-F04F-BE1C-7420BB51D2D2}" srcOrd="0" destOrd="3" presId="urn:microsoft.com/office/officeart/2005/8/layout/cycle4"/>
    <dgm:cxn modelId="{7D3C4627-6BDA-AE43-B4F4-5CDD9DBD40FA}" srcId="{A7602D53-3AF0-C24E-8AAB-D1A9BA186CED}" destId="{86D161E3-F820-7A42-8A30-30DDB6E480E3}" srcOrd="3" destOrd="0" parTransId="{D03B9B90-D08D-AE4C-BE2E-CD943CDC254C}" sibTransId="{AB777E7C-063B-C149-8CB5-ABB666F7A1E3}"/>
    <dgm:cxn modelId="{077B7F64-B66D-5C41-B54B-80D3F47A76B0}" type="presOf" srcId="{E25563A7-91EA-E44B-89CD-A9770BB306D7}" destId="{827F0E08-9072-F04F-BE1C-7420BB51D2D2}" srcOrd="0" destOrd="2" presId="urn:microsoft.com/office/officeart/2005/8/layout/cycle4"/>
    <dgm:cxn modelId="{B0C4F2C6-CA4B-E942-AE16-8571545C8A3A}" type="presOf" srcId="{E25563A7-91EA-E44B-89CD-A9770BB306D7}" destId="{34C293F3-2B01-4744-9B04-EDFB0E3DB107}" srcOrd="1" destOrd="2" presId="urn:microsoft.com/office/officeart/2005/8/layout/cycle4"/>
    <dgm:cxn modelId="{6883E93E-3D35-5C45-8E05-0059EB9CD999}" type="presOf" srcId="{D4D88AD5-6BAA-7840-A888-003851090875}" destId="{85F7843A-19D3-5047-86ED-54D228B4C1B2}" srcOrd="0" destOrd="1" presId="urn:microsoft.com/office/officeart/2005/8/layout/cycle4"/>
    <dgm:cxn modelId="{84CF7CCE-E76A-764B-813D-B626BD6FE015}" type="presOf" srcId="{0974D6B2-A6A8-6248-9702-2DABF95D34E4}" destId="{CE0B0E8C-16BA-BD45-814D-2FB4A8CCC10D}" srcOrd="0" destOrd="0" presId="urn:microsoft.com/office/officeart/2005/8/layout/cycle4"/>
    <dgm:cxn modelId="{4781B1E3-C70A-0546-B32A-AB654AF2A7B8}" srcId="{E7DB4142-4715-2C4D-B9AA-58A792F0F307}" destId="{4B67826B-7ED6-944A-83BA-305F668A133F}" srcOrd="2" destOrd="0" parTransId="{48C47AB8-6FC6-0847-AFFC-1CA8BB9030E0}" sibTransId="{1EA1DB00-CA88-E44B-8408-8C5FCA909618}"/>
    <dgm:cxn modelId="{14D8E66F-7C30-D245-A28C-C6B625333028}" type="presOf" srcId="{16E96DEE-82C2-B640-B6F1-01BB94233C86}" destId="{34C293F3-2B01-4744-9B04-EDFB0E3DB107}" srcOrd="1" destOrd="0" presId="urn:microsoft.com/office/officeart/2005/8/layout/cycle4"/>
    <dgm:cxn modelId="{18C012F7-8678-AD46-88C8-75ECB23D30C3}" srcId="{D5463366-FC63-FE45-BF3E-DB930F00D113}" destId="{E2BF64CC-D1EC-DE49-ABF0-112E7306B4EB}" srcOrd="1" destOrd="0" parTransId="{58A2524C-8F7E-E245-81A6-85E9D1DC2C92}" sibTransId="{D94C1CFF-FE92-D943-A4F6-539B6524049C}"/>
    <dgm:cxn modelId="{1F7C4CB7-0A6B-0946-8710-D864E67D5C2F}" type="presOf" srcId="{E2BF64CC-D1EC-DE49-ABF0-112E7306B4EB}" destId="{6A7AEE1B-6A2D-CD43-B0A4-5B4AFA376E4B}" srcOrd="0" destOrd="1" presId="urn:microsoft.com/office/officeart/2005/8/layout/cycle4"/>
    <dgm:cxn modelId="{0E1F6A7D-302B-2042-9873-64E42571C451}" type="presOf" srcId="{E2BF64CC-D1EC-DE49-ABF0-112E7306B4EB}" destId="{CC82DF14-BBB8-8647-9432-2A1762B35492}" srcOrd="1" destOrd="1" presId="urn:microsoft.com/office/officeart/2005/8/layout/cycle4"/>
    <dgm:cxn modelId="{E1C02F8E-2B0E-AE4F-8F1B-D602FB212B0A}" type="presOf" srcId="{2835BCE4-9ADF-F64C-8AEF-839D45383373}" destId="{EAE0EAB0-66FC-3D45-9A0A-9BD86B32B60B}" srcOrd="0" destOrd="0" presId="urn:microsoft.com/office/officeart/2005/8/layout/cycle4"/>
    <dgm:cxn modelId="{75C66B21-DCEC-294E-8552-76C8799E6D39}" type="presOf" srcId="{CF93E97C-4E23-5A45-ABB6-00F1E488D8FE}" destId="{85F7843A-19D3-5047-86ED-54D228B4C1B2}" srcOrd="0" destOrd="3" presId="urn:microsoft.com/office/officeart/2005/8/layout/cycle4"/>
    <dgm:cxn modelId="{D67F9B74-F8E4-2F4E-BA56-A30E1A19FB94}" srcId="{95DBDB4D-BAD9-0543-9278-6A84346474E4}" destId="{D5463366-FC63-FE45-BF3E-DB930F00D113}" srcOrd="3" destOrd="0" parTransId="{B9409706-E394-A145-BCBD-493F3B952D5A}" sibTransId="{BBE5A307-9F3A-3348-B292-96A9A847A8EA}"/>
    <dgm:cxn modelId="{F61C4B32-E63D-4E4B-A84A-84F0DDA8C4EB}" type="presOf" srcId="{6678B8D1-807F-324B-860A-3D5442811E10}" destId="{C0880F4A-8878-E547-8585-ABEC3FC45B04}" srcOrd="1" destOrd="0" presId="urn:microsoft.com/office/officeart/2005/8/layout/cycle4"/>
    <dgm:cxn modelId="{28A385C4-EDD5-FE4C-8AD8-273FF42D27E7}" type="presOf" srcId="{ABBD0427-1AEA-7D41-A639-B3E82E3CB76D}" destId="{8110F3E2-FA74-714F-B1B9-A33635118919}" srcOrd="1" destOrd="1" presId="urn:microsoft.com/office/officeart/2005/8/layout/cycle4"/>
    <dgm:cxn modelId="{A169C43A-F8BB-5742-A4DC-A40B2E150CAF}" type="presOf" srcId="{1737D86E-F496-AE46-A1F3-88091796E11C}" destId="{827F0E08-9072-F04F-BE1C-7420BB51D2D2}" srcOrd="0" destOrd="1" presId="urn:microsoft.com/office/officeart/2005/8/layout/cycle4"/>
    <dgm:cxn modelId="{EF8CD62B-188D-0E4B-A1F6-F62BB459BADC}" srcId="{2835BCE4-9ADF-F64C-8AEF-839D45383373}" destId="{ABBD0427-1AEA-7D41-A639-B3E82E3CB76D}" srcOrd="1" destOrd="0" parTransId="{BE355EF0-CDF4-5D4E-8C76-C65DDBC4DFE6}" sibTransId="{24DABB78-4B32-E145-B684-8A9E74F15703}"/>
    <dgm:cxn modelId="{4C20D0F3-33D1-DC49-82A0-9548BF455C13}" type="presOf" srcId="{ED89CC41-4BBB-DA41-88D9-D2DC8D2CB353}" destId="{6A7AEE1B-6A2D-CD43-B0A4-5B4AFA376E4B}" srcOrd="0" destOrd="2" presId="urn:microsoft.com/office/officeart/2005/8/layout/cycle4"/>
    <dgm:cxn modelId="{FF81BC29-5523-DA40-B82C-B94D73BB84CB}" type="presOf" srcId="{CF93E97C-4E23-5A45-ABB6-00F1E488D8FE}" destId="{C0880F4A-8878-E547-8585-ABEC3FC45B04}" srcOrd="1" destOrd="3" presId="urn:microsoft.com/office/officeart/2005/8/layout/cycle4"/>
    <dgm:cxn modelId="{04182C81-6060-4F46-AD78-185506204AD0}" type="presOf" srcId="{86D161E3-F820-7A42-8A30-30DDB6E480E3}" destId="{34C293F3-2B01-4744-9B04-EDFB0E3DB107}" srcOrd="1" destOrd="3" presId="urn:microsoft.com/office/officeart/2005/8/layout/cycle4"/>
    <dgm:cxn modelId="{2B5BBACA-39D1-A543-BCB3-F87CFECEAC50}" type="presOf" srcId="{6678B8D1-807F-324B-860A-3D5442811E10}" destId="{85F7843A-19D3-5047-86ED-54D228B4C1B2}" srcOrd="0" destOrd="0" presId="urn:microsoft.com/office/officeart/2005/8/layout/cycle4"/>
    <dgm:cxn modelId="{1CA28526-8579-AC4D-B60B-1E00992CCA6A}" srcId="{E7DB4142-4715-2C4D-B9AA-58A792F0F307}" destId="{D4D88AD5-6BAA-7840-A888-003851090875}" srcOrd="1" destOrd="0" parTransId="{7520E6D7-C3D9-324D-B294-449D4550B478}" sibTransId="{B773E375-42DE-DF45-A41D-41A04ECD066A}"/>
    <dgm:cxn modelId="{518F67AE-AA45-7F46-B55B-276C9C6E847A}" srcId="{A7602D53-3AF0-C24E-8AAB-D1A9BA186CED}" destId="{E25563A7-91EA-E44B-89CD-A9770BB306D7}" srcOrd="2" destOrd="0" parTransId="{060C9532-393E-0943-95F8-E657B5426653}" sibTransId="{1A4A11EC-B05E-9245-B602-7E2E5D321DD3}"/>
    <dgm:cxn modelId="{9B33A17B-DEBB-154E-B1B5-94295B735A75}" type="presOf" srcId="{16E96DEE-82C2-B640-B6F1-01BB94233C86}" destId="{827F0E08-9072-F04F-BE1C-7420BB51D2D2}" srcOrd="0" destOrd="0" presId="urn:microsoft.com/office/officeart/2005/8/layout/cycle4"/>
    <dgm:cxn modelId="{2A4A44D1-0C7B-5B4A-980C-FD4529870047}" type="presOf" srcId="{0974D6B2-A6A8-6248-9702-2DABF95D34E4}" destId="{8110F3E2-FA74-714F-B1B9-A33635118919}" srcOrd="1" destOrd="0" presId="urn:microsoft.com/office/officeart/2005/8/layout/cycle4"/>
    <dgm:cxn modelId="{481415F7-DD78-8C42-BA19-C14D39B98CF8}" srcId="{D5463366-FC63-FE45-BF3E-DB930F00D113}" destId="{4E40B719-E4D9-5946-BA95-5F3EF7553D7A}" srcOrd="0" destOrd="0" parTransId="{5DA5E7FD-4218-9C42-B655-ECF8865829D2}" sibTransId="{9B3B0A91-5AE1-3743-85B0-7587F409CC0E}"/>
    <dgm:cxn modelId="{557ABC5F-5F01-E44A-AE15-33A9883793F2}" type="presOf" srcId="{4B67826B-7ED6-944A-83BA-305F668A133F}" destId="{C0880F4A-8878-E547-8585-ABEC3FC45B04}" srcOrd="1" destOrd="2" presId="urn:microsoft.com/office/officeart/2005/8/layout/cycle4"/>
    <dgm:cxn modelId="{DF235B36-06DC-8748-97E2-55EE9BFCAD6C}" srcId="{E7DB4142-4715-2C4D-B9AA-58A792F0F307}" destId="{CF93E97C-4E23-5A45-ABB6-00F1E488D8FE}" srcOrd="3" destOrd="0" parTransId="{1B124E76-8E17-7545-8058-920914227FC1}" sibTransId="{793AB18F-33B2-974D-BECA-4BAC77829824}"/>
    <dgm:cxn modelId="{5E3489F0-FA27-8042-AB12-A163AD6DCE1B}" srcId="{95DBDB4D-BAD9-0543-9278-6A84346474E4}" destId="{2835BCE4-9ADF-F64C-8AEF-839D45383373}" srcOrd="2" destOrd="0" parTransId="{3DB0BB48-6258-2441-98F8-FD8F298E1092}" sibTransId="{DBC371AF-D932-694E-B7FB-A923DA4E6B5E}"/>
    <dgm:cxn modelId="{6CBDFCC0-6926-B744-8A5D-A623EFD1B57A}" type="presOf" srcId="{E7DB4142-4715-2C4D-B9AA-58A792F0F307}" destId="{9FCD5975-7926-E748-A19A-6502F15AC857}" srcOrd="0" destOrd="0" presId="urn:microsoft.com/office/officeart/2005/8/layout/cycle4"/>
    <dgm:cxn modelId="{1D71A3E7-B9C2-9C47-8827-26A4B87E875D}" type="presOf" srcId="{D4D88AD5-6BAA-7840-A888-003851090875}" destId="{C0880F4A-8878-E547-8585-ABEC3FC45B04}" srcOrd="1" destOrd="1" presId="urn:microsoft.com/office/officeart/2005/8/layout/cycle4"/>
    <dgm:cxn modelId="{5A05D5D9-2815-A94E-B44D-ED27D5FE2D9E}" type="presParOf" srcId="{6BEBDB7E-17D6-FF4F-A8C4-B5FAABC08666}" destId="{56B7F00F-401D-5B44-9F0B-38442A2A884F}" srcOrd="0" destOrd="0" presId="urn:microsoft.com/office/officeart/2005/8/layout/cycle4"/>
    <dgm:cxn modelId="{E3ECEB56-7E30-4F40-AAB1-0CB4359D84B9}" type="presParOf" srcId="{56B7F00F-401D-5B44-9F0B-38442A2A884F}" destId="{B3769F8E-A56D-0B41-8626-B3D25A16524B}" srcOrd="0" destOrd="0" presId="urn:microsoft.com/office/officeart/2005/8/layout/cycle4"/>
    <dgm:cxn modelId="{251930DC-3F56-7F4D-8A21-77147D7C4D04}" type="presParOf" srcId="{B3769F8E-A56D-0B41-8626-B3D25A16524B}" destId="{827F0E08-9072-F04F-BE1C-7420BB51D2D2}" srcOrd="0" destOrd="0" presId="urn:microsoft.com/office/officeart/2005/8/layout/cycle4"/>
    <dgm:cxn modelId="{CE9574FB-9BDA-1241-AC30-6B58E18E1E94}" type="presParOf" srcId="{B3769F8E-A56D-0B41-8626-B3D25A16524B}" destId="{34C293F3-2B01-4744-9B04-EDFB0E3DB107}" srcOrd="1" destOrd="0" presId="urn:microsoft.com/office/officeart/2005/8/layout/cycle4"/>
    <dgm:cxn modelId="{0E8256F9-161E-184C-B1FF-FCE29DA676FC}" type="presParOf" srcId="{56B7F00F-401D-5B44-9F0B-38442A2A884F}" destId="{63B5811C-942C-6241-B486-ADA1D15F4FEA}" srcOrd="1" destOrd="0" presId="urn:microsoft.com/office/officeart/2005/8/layout/cycle4"/>
    <dgm:cxn modelId="{1E8A8637-9B56-6444-B4F7-74C3C4D21AD4}" type="presParOf" srcId="{63B5811C-942C-6241-B486-ADA1D15F4FEA}" destId="{85F7843A-19D3-5047-86ED-54D228B4C1B2}" srcOrd="0" destOrd="0" presId="urn:microsoft.com/office/officeart/2005/8/layout/cycle4"/>
    <dgm:cxn modelId="{44210320-EFAC-4E41-AFCE-AAE2E88D902C}" type="presParOf" srcId="{63B5811C-942C-6241-B486-ADA1D15F4FEA}" destId="{C0880F4A-8878-E547-8585-ABEC3FC45B04}" srcOrd="1" destOrd="0" presId="urn:microsoft.com/office/officeart/2005/8/layout/cycle4"/>
    <dgm:cxn modelId="{D9D50712-639F-864E-AF76-75639D923154}" type="presParOf" srcId="{56B7F00F-401D-5B44-9F0B-38442A2A884F}" destId="{E6C1A331-F09B-084F-8DB5-F85DA6FBFA7B}" srcOrd="2" destOrd="0" presId="urn:microsoft.com/office/officeart/2005/8/layout/cycle4"/>
    <dgm:cxn modelId="{47B79DED-976A-E945-83F8-85C92E20F101}" type="presParOf" srcId="{E6C1A331-F09B-084F-8DB5-F85DA6FBFA7B}" destId="{CE0B0E8C-16BA-BD45-814D-2FB4A8CCC10D}" srcOrd="0" destOrd="0" presId="urn:microsoft.com/office/officeart/2005/8/layout/cycle4"/>
    <dgm:cxn modelId="{54E628FA-B27C-8144-91EC-2FDF466E65BF}" type="presParOf" srcId="{E6C1A331-F09B-084F-8DB5-F85DA6FBFA7B}" destId="{8110F3E2-FA74-714F-B1B9-A33635118919}" srcOrd="1" destOrd="0" presId="urn:microsoft.com/office/officeart/2005/8/layout/cycle4"/>
    <dgm:cxn modelId="{B5085758-94E2-4144-8E46-DD0400271110}" type="presParOf" srcId="{56B7F00F-401D-5B44-9F0B-38442A2A884F}" destId="{0B08814F-B4DA-7946-A775-C5B7ECF00F1C}" srcOrd="3" destOrd="0" presId="urn:microsoft.com/office/officeart/2005/8/layout/cycle4"/>
    <dgm:cxn modelId="{813A839E-9A61-934F-AD28-A470C8A4805C}" type="presParOf" srcId="{0B08814F-B4DA-7946-A775-C5B7ECF00F1C}" destId="{6A7AEE1B-6A2D-CD43-B0A4-5B4AFA376E4B}" srcOrd="0" destOrd="0" presId="urn:microsoft.com/office/officeart/2005/8/layout/cycle4"/>
    <dgm:cxn modelId="{0FC0845F-693E-E14B-A2DE-7EEC628789B1}" type="presParOf" srcId="{0B08814F-B4DA-7946-A775-C5B7ECF00F1C}" destId="{CC82DF14-BBB8-8647-9432-2A1762B35492}" srcOrd="1" destOrd="0" presId="urn:microsoft.com/office/officeart/2005/8/layout/cycle4"/>
    <dgm:cxn modelId="{A8999BB6-58B5-1649-BDAA-9E96E1726CED}" type="presParOf" srcId="{56B7F00F-401D-5B44-9F0B-38442A2A884F}" destId="{EF0533C6-11AE-FE42-9176-3CC977CFCEC7}" srcOrd="4" destOrd="0" presId="urn:microsoft.com/office/officeart/2005/8/layout/cycle4"/>
    <dgm:cxn modelId="{1CBC8E1E-B6DC-D845-A276-470A1F5B4B9D}" type="presParOf" srcId="{6BEBDB7E-17D6-FF4F-A8C4-B5FAABC08666}" destId="{F8FF2822-312A-1046-B4FC-4B46318C7417}" srcOrd="1" destOrd="0" presId="urn:microsoft.com/office/officeart/2005/8/layout/cycle4"/>
    <dgm:cxn modelId="{6B869F8A-2853-3B43-8971-AEBDF1CED703}" type="presParOf" srcId="{F8FF2822-312A-1046-B4FC-4B46318C7417}" destId="{224F4594-C6DB-F942-B6BC-4D577B41D6DA}" srcOrd="0" destOrd="0" presId="urn:microsoft.com/office/officeart/2005/8/layout/cycle4"/>
    <dgm:cxn modelId="{8D128531-913C-BA4A-992A-0FAB83167F93}" type="presParOf" srcId="{F8FF2822-312A-1046-B4FC-4B46318C7417}" destId="{9FCD5975-7926-E748-A19A-6502F15AC857}" srcOrd="1" destOrd="0" presId="urn:microsoft.com/office/officeart/2005/8/layout/cycle4"/>
    <dgm:cxn modelId="{9D65B48F-F634-CE4E-93D1-03F90F9FDB79}" type="presParOf" srcId="{F8FF2822-312A-1046-B4FC-4B46318C7417}" destId="{EAE0EAB0-66FC-3D45-9A0A-9BD86B32B60B}" srcOrd="2" destOrd="0" presId="urn:microsoft.com/office/officeart/2005/8/layout/cycle4"/>
    <dgm:cxn modelId="{209CD268-67CA-1E46-91D6-60256328C56A}" type="presParOf" srcId="{F8FF2822-312A-1046-B4FC-4B46318C7417}" destId="{8D29CB9E-BBFE-BC4D-89D6-918EAFCF5662}" srcOrd="3" destOrd="0" presId="urn:microsoft.com/office/officeart/2005/8/layout/cycle4"/>
    <dgm:cxn modelId="{9F65D7BD-42FF-D441-92B7-F363B667E5B6}" type="presParOf" srcId="{F8FF2822-312A-1046-B4FC-4B46318C7417}" destId="{3FA8AD5C-535B-FA45-B193-A7D611973CC1}" srcOrd="4" destOrd="0" presId="urn:microsoft.com/office/officeart/2005/8/layout/cycle4"/>
    <dgm:cxn modelId="{F7634418-6AF0-1047-B386-62FAA3918764}" type="presParOf" srcId="{6BEBDB7E-17D6-FF4F-A8C4-B5FAABC08666}" destId="{E0B0F154-0C99-D04E-BADB-9839278659B1}" srcOrd="2" destOrd="0" presId="urn:microsoft.com/office/officeart/2005/8/layout/cycle4"/>
    <dgm:cxn modelId="{4E4D06ED-506F-5E49-A416-677A5760B334}" type="presParOf" srcId="{6BEBDB7E-17D6-FF4F-A8C4-B5FAABC08666}" destId="{44027035-B273-5646-8FB0-6B896D978D8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4A05DD-B8FA-814B-A86F-394DD110CFE8}">
      <dsp:nvSpPr>
        <dsp:cNvPr id="0" name=""/>
        <dsp:cNvSpPr/>
      </dsp:nvSpPr>
      <dsp:spPr>
        <a:xfrm>
          <a:off x="445668" y="23337"/>
          <a:ext cx="780500" cy="780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6F8C95F-37CC-E147-966F-67AB16D37367}">
      <dsp:nvSpPr>
        <dsp:cNvPr id="0" name=""/>
        <dsp:cNvSpPr/>
      </dsp:nvSpPr>
      <dsp:spPr>
        <a:xfrm>
          <a:off x="523718" y="101387"/>
          <a:ext cx="624400" cy="624400"/>
        </a:xfrm>
        <a:prstGeom prst="chord">
          <a:avLst>
            <a:gd name="adj1" fmla="val 1168272"/>
            <a:gd name="adj2" fmla="val 9631728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77981-2AD5-D247-A7A5-6ED73510C368}">
      <dsp:nvSpPr>
        <dsp:cNvPr id="0" name=""/>
        <dsp:cNvSpPr/>
      </dsp:nvSpPr>
      <dsp:spPr>
        <a:xfrm>
          <a:off x="1342108" y="691471"/>
          <a:ext cx="2308980" cy="2809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Use Rocks rolls for software build  and configuration</a:t>
          </a:r>
          <a:endParaRPr lang="en-US" sz="1400" kern="1200" dirty="0"/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1"/>
              </a:solidFill>
            </a:rPr>
            <a:t>Result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Encapsulate difficulty to install and configure applications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Know your system real-time status: what is installed, what version, configuration, data 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Robust system: can reliably build and rebuild </a:t>
          </a:r>
          <a:endParaRPr lang="en-US" sz="1400" kern="1200" dirty="0"/>
        </a:p>
      </dsp:txBody>
      <dsp:txXfrm>
        <a:off x="1342108" y="691471"/>
        <a:ext cx="2308980" cy="2809192"/>
      </dsp:txXfrm>
    </dsp:sp>
    <dsp:sp modelId="{BB4C3A86-0BFE-3C48-A482-9191459103FE}">
      <dsp:nvSpPr>
        <dsp:cNvPr id="0" name=""/>
        <dsp:cNvSpPr/>
      </dsp:nvSpPr>
      <dsp:spPr>
        <a:xfrm>
          <a:off x="1388772" y="197060"/>
          <a:ext cx="2308980" cy="2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rgbClr val="17375E"/>
              </a:solidFill>
            </a:rPr>
            <a:t>Automate the longest tasks</a:t>
          </a:r>
          <a:endParaRPr lang="en-US" sz="1500" b="1" kern="1200" dirty="0">
            <a:solidFill>
              <a:srgbClr val="17375E"/>
            </a:solidFill>
          </a:endParaRPr>
        </a:p>
      </dsp:txBody>
      <dsp:txXfrm>
        <a:off x="1388772" y="197060"/>
        <a:ext cx="2308980" cy="293031"/>
      </dsp:txXfrm>
    </dsp:sp>
    <dsp:sp modelId="{808E1886-FB52-884D-A050-6583EED68990}">
      <dsp:nvSpPr>
        <dsp:cNvPr id="0" name=""/>
        <dsp:cNvSpPr/>
      </dsp:nvSpPr>
      <dsp:spPr>
        <a:xfrm>
          <a:off x="3860357" y="0"/>
          <a:ext cx="780500" cy="780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7F16478-D6CE-F94E-960A-137DC0B24230}">
      <dsp:nvSpPr>
        <dsp:cNvPr id="0" name=""/>
        <dsp:cNvSpPr/>
      </dsp:nvSpPr>
      <dsp:spPr>
        <a:xfrm>
          <a:off x="3938407" y="78050"/>
          <a:ext cx="624400" cy="624400"/>
        </a:xfrm>
        <a:prstGeom prst="chord">
          <a:avLst>
            <a:gd name="adj1" fmla="val 20431728"/>
            <a:gd name="adj2" fmla="val 11968272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F6B3BE-BD52-464E-AF8A-162EDDACE5C6}">
      <dsp:nvSpPr>
        <dsp:cNvPr id="0" name=""/>
        <dsp:cNvSpPr/>
      </dsp:nvSpPr>
      <dsp:spPr>
        <a:xfrm>
          <a:off x="4733453" y="644813"/>
          <a:ext cx="2308980" cy="2902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kern="1200" dirty="0" smtClean="0"/>
            <a:t>Create Virtual Machines or Virtual Clusters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4F81BD"/>
              </a:solidFill>
            </a:rPr>
            <a:t>Result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Build Rocks clusters  using  KVM and  </a:t>
          </a:r>
          <a:r>
            <a:rPr lang="en-US" sz="1400" kern="1200" dirty="0" err="1" smtClean="0"/>
            <a:t>VirtualBox</a:t>
          </a:r>
          <a:endParaRPr lang="en-US" sz="1400" kern="1200" dirty="0" smtClean="0"/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Virtualize infrastructure to improve hardware utilization and scalability 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Deploy virtual servers for efficient and flexible operations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    KVM   </a:t>
          </a:r>
          <a:r>
            <a:rPr lang="en-US" sz="1400" kern="1200" dirty="0" smtClean="0">
              <a:sym typeface="Wingdings"/>
            </a:rPr>
            <a:t></a:t>
          </a:r>
          <a:r>
            <a:rPr lang="en-US" sz="1400" kern="1200" dirty="0" smtClean="0"/>
            <a:t>  to </a:t>
          </a:r>
          <a:r>
            <a:rPr lang="en-US" sz="1400" kern="1200" dirty="0" err="1" smtClean="0"/>
            <a:t>VirtualBox</a:t>
          </a:r>
          <a:endParaRPr lang="en-US" sz="1400" kern="1200" dirty="0" smtClean="0"/>
        </a:p>
        <a:p>
          <a:pPr lvl="0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     KVM   </a:t>
          </a:r>
          <a:r>
            <a:rPr lang="en-US" sz="1400" kern="1200" dirty="0" smtClean="0">
              <a:sym typeface="Wingdings"/>
            </a:rPr>
            <a:t></a:t>
          </a:r>
          <a:r>
            <a:rPr lang="en-US" sz="1400" kern="1200" dirty="0" smtClean="0"/>
            <a:t>  to EC2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 smtClean="0"/>
        </a:p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 smtClean="0"/>
        </a:p>
        <a:p>
          <a:pPr lvl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	</a:t>
          </a:r>
          <a:endParaRPr lang="en-US" sz="1300" kern="1200" dirty="0"/>
        </a:p>
      </dsp:txBody>
      <dsp:txXfrm>
        <a:off x="4733453" y="644813"/>
        <a:ext cx="2308980" cy="2902540"/>
      </dsp:txXfrm>
    </dsp:sp>
    <dsp:sp modelId="{42075418-193D-A34C-B715-0D20622CE544}">
      <dsp:nvSpPr>
        <dsp:cNvPr id="0" name=""/>
        <dsp:cNvSpPr/>
      </dsp:nvSpPr>
      <dsp:spPr>
        <a:xfrm>
          <a:off x="4768458" y="173723"/>
          <a:ext cx="2308980" cy="293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17375E"/>
              </a:solidFill>
            </a:rPr>
            <a:t>Reuse technology we know </a:t>
          </a:r>
          <a:endParaRPr lang="en-US" sz="1600" b="1" kern="1200" dirty="0">
            <a:solidFill>
              <a:srgbClr val="17375E"/>
            </a:solidFill>
          </a:endParaRPr>
        </a:p>
      </dsp:txBody>
      <dsp:txXfrm>
        <a:off x="4768458" y="173723"/>
        <a:ext cx="2308980" cy="293031"/>
      </dsp:txXfrm>
    </dsp:sp>
    <dsp:sp modelId="{8E34037E-9841-C74B-966E-F48A722A73F3}">
      <dsp:nvSpPr>
        <dsp:cNvPr id="0" name=""/>
        <dsp:cNvSpPr/>
      </dsp:nvSpPr>
      <dsp:spPr>
        <a:xfrm>
          <a:off x="7275046" y="29167"/>
          <a:ext cx="780500" cy="7805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40B364-2E06-DF49-B9E8-111204FE12DE}">
      <dsp:nvSpPr>
        <dsp:cNvPr id="0" name=""/>
        <dsp:cNvSpPr/>
      </dsp:nvSpPr>
      <dsp:spPr>
        <a:xfrm>
          <a:off x="7353096" y="107217"/>
          <a:ext cx="624400" cy="624400"/>
        </a:xfrm>
        <a:prstGeom prst="chord">
          <a:avLst>
            <a:gd name="adj1" fmla="val 162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7ACD15-C3E8-2F45-AAF3-EA61277532AE}">
      <dsp:nvSpPr>
        <dsp:cNvPr id="0" name=""/>
        <dsp:cNvSpPr/>
      </dsp:nvSpPr>
      <dsp:spPr>
        <a:xfrm>
          <a:off x="8078134" y="685640"/>
          <a:ext cx="2308980" cy="27858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Export VMs</a:t>
          </a:r>
          <a:endParaRPr lang="en-US" sz="1400" kern="1200" dirty="0"/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Move VMs with </a:t>
          </a:r>
          <a:r>
            <a:rPr lang="en-US" sz="1400" b="0" kern="1200" dirty="0" err="1" smtClean="0"/>
            <a:t>pragma_boot</a:t>
          </a:r>
          <a:r>
            <a:rPr lang="en-US" sz="1400" b="0" kern="1200" dirty="0" smtClean="0"/>
            <a:t> </a:t>
          </a:r>
          <a:endParaRPr lang="en-US" sz="1400" b="0" kern="1200" dirty="0"/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4F81BD"/>
              </a:solidFill>
            </a:rPr>
            <a:t>Result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Can enable scientific application running on shared resources (PRAGMA </a:t>
          </a:r>
          <a:r>
            <a:rPr lang="en-US" sz="1400" kern="1200" dirty="0" err="1" smtClean="0"/>
            <a:t>testbed</a:t>
          </a:r>
          <a:r>
            <a:rPr lang="en-US" sz="1400" kern="1200" dirty="0" smtClean="0"/>
            <a:t>, other)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Can use VMs as training and reaching out mechanism</a:t>
          </a:r>
        </a:p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Enables cloning multiple servers. </a:t>
          </a:r>
          <a:r>
            <a:rPr lang="en-US" sz="1400" b="0" kern="1200" dirty="0" smtClean="0">
              <a:solidFill>
                <a:schemeClr val="tx1"/>
              </a:solidFill>
            </a:rPr>
            <a:t>Make one time – use many</a:t>
          </a:r>
          <a:endParaRPr lang="en-US" sz="1400" kern="1200" dirty="0" smtClean="0"/>
        </a:p>
      </dsp:txBody>
      <dsp:txXfrm>
        <a:off x="8078134" y="685640"/>
        <a:ext cx="2308980" cy="2785871"/>
      </dsp:txXfrm>
    </dsp:sp>
    <dsp:sp modelId="{43F47B75-A3BD-6F4A-BF62-E422E191C4DB}">
      <dsp:nvSpPr>
        <dsp:cNvPr id="0" name=""/>
        <dsp:cNvSpPr/>
      </dsp:nvSpPr>
      <dsp:spPr>
        <a:xfrm>
          <a:off x="8148374" y="179554"/>
          <a:ext cx="2308980" cy="3397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2">
                  <a:lumMod val="75000"/>
                </a:schemeClr>
              </a:solidFill>
            </a:rPr>
            <a:t>Replicate the resulting VMs </a:t>
          </a:r>
          <a:endParaRPr lang="en-US" sz="1600" b="1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8148374" y="179554"/>
        <a:ext cx="2308980" cy="339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F4791-2D19-4C40-9467-67F062ADB58F}">
      <dsp:nvSpPr>
        <dsp:cNvPr id="0" name=""/>
        <dsp:cNvSpPr/>
      </dsp:nvSpPr>
      <dsp:spPr>
        <a:xfrm>
          <a:off x="5314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A7A89B-7474-9443-A0F5-30F06B3D0539}">
      <dsp:nvSpPr>
        <dsp:cNvPr id="0" name=""/>
        <dsp:cNvSpPr/>
      </dsp:nvSpPr>
      <dsp:spPr>
        <a:xfrm>
          <a:off x="313228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Import 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 min</a:t>
          </a:r>
          <a:endParaRPr lang="en-US" sz="2700" kern="1200" dirty="0"/>
        </a:p>
      </dsp:txBody>
      <dsp:txXfrm>
        <a:off x="347228" y="1963903"/>
        <a:ext cx="1823468" cy="1092832"/>
      </dsp:txXfrm>
    </dsp:sp>
    <dsp:sp modelId="{0E92654E-B868-614E-9764-5D331761D954}">
      <dsp:nvSpPr>
        <dsp:cNvPr id="0" name=""/>
        <dsp:cNvSpPr/>
      </dsp:nvSpPr>
      <dsp:spPr>
        <a:xfrm rot="39584">
          <a:off x="2261109" y="11653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261113" y="1255645"/>
        <a:ext cx="255053" cy="272695"/>
      </dsp:txXfrm>
    </dsp:sp>
    <dsp:sp modelId="{7BB5E6B7-79AD-DA4D-9DB9-ED937022B645}">
      <dsp:nvSpPr>
        <dsp:cNvPr id="0" name=""/>
        <dsp:cNvSpPr/>
      </dsp:nvSpPr>
      <dsp:spPr>
        <a:xfrm>
          <a:off x="2937750" y="463471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3DD4E4-C469-D34C-8344-9623EEAF6AAD}">
      <dsp:nvSpPr>
        <dsp:cNvPr id="0" name=""/>
        <dsp:cNvSpPr/>
      </dsp:nvSpPr>
      <dsp:spPr>
        <a:xfrm>
          <a:off x="3245664" y="2044711"/>
          <a:ext cx="1891468" cy="1025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Start VM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3 min</a:t>
          </a:r>
          <a:endParaRPr lang="en-US" sz="2700" kern="1200" dirty="0"/>
        </a:p>
      </dsp:txBody>
      <dsp:txXfrm>
        <a:off x="3275708" y="2074755"/>
        <a:ext cx="1831380" cy="965674"/>
      </dsp:txXfrm>
    </dsp:sp>
    <dsp:sp modelId="{44918E50-4AE4-DA49-9199-B8464E2E3049}">
      <dsp:nvSpPr>
        <dsp:cNvPr id="0" name=""/>
        <dsp:cNvSpPr/>
      </dsp:nvSpPr>
      <dsp:spPr>
        <a:xfrm rot="21560416">
          <a:off x="5193545" y="1164775"/>
          <a:ext cx="3643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93549" y="1256303"/>
        <a:ext cx="255053" cy="272695"/>
      </dsp:txXfrm>
    </dsp:sp>
    <dsp:sp modelId="{DF610E0E-4E0F-FA4D-9797-E436C91E252E}">
      <dsp:nvSpPr>
        <dsp:cNvPr id="0" name=""/>
        <dsp:cNvSpPr/>
      </dsp:nvSpPr>
      <dsp:spPr>
        <a:xfrm>
          <a:off x="5870186" y="429704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6630CF-30F9-0543-ABAB-DE4A834D9A43}">
      <dsp:nvSpPr>
        <dsp:cNvPr id="0" name=""/>
        <dsp:cNvSpPr/>
      </dsp:nvSpPr>
      <dsp:spPr>
        <a:xfrm>
          <a:off x="6232139" y="1929903"/>
          <a:ext cx="1891468" cy="11608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Install roll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15 min</a:t>
          </a:r>
          <a:endParaRPr lang="en-US" sz="2700" kern="1200" dirty="0"/>
        </a:p>
      </dsp:txBody>
      <dsp:txXfrm>
        <a:off x="6266139" y="1963903"/>
        <a:ext cx="1823468" cy="1092832"/>
      </dsp:txXfrm>
    </dsp:sp>
    <dsp:sp modelId="{1AA0F854-B36A-9B47-ABCC-1635B445B135}">
      <dsp:nvSpPr>
        <dsp:cNvPr id="0" name=""/>
        <dsp:cNvSpPr/>
      </dsp:nvSpPr>
      <dsp:spPr>
        <a:xfrm rot="21479445">
          <a:off x="8125881" y="1095840"/>
          <a:ext cx="364562" cy="45449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125915" y="1188656"/>
        <a:ext cx="255193" cy="272695"/>
      </dsp:txXfrm>
    </dsp:sp>
    <dsp:sp modelId="{92549DBC-517B-0C49-B003-174B1E4F9353}">
      <dsp:nvSpPr>
        <dsp:cNvPr id="0" name=""/>
        <dsp:cNvSpPr/>
      </dsp:nvSpPr>
      <dsp:spPr>
        <a:xfrm>
          <a:off x="8802622" y="326827"/>
          <a:ext cx="1891468" cy="189146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0982CAB-F178-9A4C-9047-F9D3F552E095}">
      <dsp:nvSpPr>
        <dsp:cNvPr id="0" name=""/>
        <dsp:cNvSpPr/>
      </dsp:nvSpPr>
      <dsp:spPr>
        <a:xfrm>
          <a:off x="9145055" y="1621272"/>
          <a:ext cx="1822429" cy="15723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Bootstrap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17375E"/>
              </a:solidFill>
            </a:rPr>
            <a:t>database</a:t>
          </a:r>
          <a:endParaRPr lang="en-US" sz="2400" b="1" kern="1200" dirty="0">
            <a:solidFill>
              <a:srgbClr val="17375E"/>
            </a:solidFill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50 min</a:t>
          </a:r>
          <a:endParaRPr lang="en-US" sz="2700" kern="1200" dirty="0"/>
        </a:p>
      </dsp:txBody>
      <dsp:txXfrm>
        <a:off x="9191107" y="1667324"/>
        <a:ext cx="1730325" cy="1480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0E8C-16BA-BD45-814D-2FB4A8CCC10D}">
      <dsp:nvSpPr>
        <dsp:cNvPr id="0" name=""/>
        <dsp:cNvSpPr/>
      </dsp:nvSpPr>
      <dsp:spPr>
        <a:xfrm>
          <a:off x="6303252" y="2199025"/>
          <a:ext cx="4401234" cy="27468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4"/>
              <a:satOff val="17933"/>
              <a:lumOff val="14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</a:rPr>
            <a:t>Create best practices document</a:t>
          </a:r>
          <a:endParaRPr lang="en-US" sz="1600" b="0" kern="1200" dirty="0">
            <a:solidFill>
              <a:schemeClr val="tx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</a:rPr>
            <a:t>Reach out to other PRAGMA bio-researchers</a:t>
          </a:r>
          <a:endParaRPr lang="en-US" sz="1600" b="0" kern="1200" dirty="0">
            <a:solidFill>
              <a:schemeClr val="tx1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chemeClr val="tx1"/>
              </a:solidFill>
            </a:rPr>
            <a:t>Apply lessons-learned to new applications</a:t>
          </a:r>
          <a:endParaRPr lang="en-US" sz="1600" b="0" kern="1200" dirty="0">
            <a:solidFill>
              <a:schemeClr val="tx1"/>
            </a:solidFill>
          </a:endParaRPr>
        </a:p>
      </dsp:txBody>
      <dsp:txXfrm>
        <a:off x="7683963" y="2946082"/>
        <a:ext cx="2960184" cy="1939471"/>
      </dsp:txXfrm>
    </dsp:sp>
    <dsp:sp modelId="{6A7AEE1B-6A2D-CD43-B0A4-5B4AFA376E4B}">
      <dsp:nvSpPr>
        <dsp:cNvPr id="0" name=""/>
        <dsp:cNvSpPr/>
      </dsp:nvSpPr>
      <dsp:spPr>
        <a:xfrm>
          <a:off x="224966" y="2188244"/>
          <a:ext cx="4368838" cy="27210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1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Leverage </a:t>
          </a:r>
          <a:r>
            <a:rPr lang="en-US" sz="1600" b="0" kern="1200" dirty="0" err="1" smtClean="0"/>
            <a:t>pragma_boot</a:t>
          </a:r>
          <a:endParaRPr lang="en-US" sz="1600" b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Leverage  overlay networks</a:t>
          </a:r>
          <a:endParaRPr lang="en-US" sz="1600" b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/>
            <a:t>Deploy to EC2</a:t>
          </a:r>
          <a:endParaRPr lang="en-US" sz="1600" b="0" kern="1200" dirty="0"/>
        </a:p>
      </dsp:txBody>
      <dsp:txXfrm>
        <a:off x="284738" y="2928268"/>
        <a:ext cx="2938642" cy="1921211"/>
      </dsp:txXfrm>
    </dsp:sp>
    <dsp:sp modelId="{85F7843A-19D3-5047-86ED-54D228B4C1B2}">
      <dsp:nvSpPr>
        <dsp:cNvPr id="0" name=""/>
        <dsp:cNvSpPr/>
      </dsp:nvSpPr>
      <dsp:spPr>
        <a:xfrm>
          <a:off x="6197453" y="-17680"/>
          <a:ext cx="4431394" cy="19746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rgbClr val="000000"/>
              </a:solidFill>
            </a:rPr>
            <a:t>Heterogeneous, remote, restricted, large datasets</a:t>
          </a:r>
          <a:endParaRPr lang="en-US" sz="1600" b="0" i="0" kern="1200" dirty="0">
            <a:solidFill>
              <a:srgbClr val="0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>
              <a:solidFill>
                <a:srgbClr val="000000"/>
              </a:solidFill>
            </a:rPr>
            <a:t>Alternative data storage</a:t>
          </a:r>
          <a:endParaRPr lang="en-US" sz="1600" b="0" kern="1200" dirty="0">
            <a:solidFill>
              <a:srgbClr val="0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rgbClr val="000000"/>
              </a:solidFill>
            </a:rPr>
            <a:t>Metadata ingest </a:t>
          </a:r>
          <a:endParaRPr lang="en-US" sz="1600" b="0" kern="1200" dirty="0">
            <a:solidFill>
              <a:srgbClr val="000000"/>
            </a:solidFill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kern="1200" dirty="0" smtClean="0">
              <a:solidFill>
                <a:srgbClr val="000000"/>
              </a:solidFill>
            </a:rPr>
            <a:t>Import mechanisms</a:t>
          </a:r>
          <a:endParaRPr lang="en-US" sz="1600" b="0" kern="1200" dirty="0">
            <a:solidFill>
              <a:srgbClr val="000000"/>
            </a:solidFill>
          </a:endParaRPr>
        </a:p>
      </dsp:txBody>
      <dsp:txXfrm>
        <a:off x="7570247" y="25696"/>
        <a:ext cx="3015224" cy="1394227"/>
      </dsp:txXfrm>
    </dsp:sp>
    <dsp:sp modelId="{827F0E08-9072-F04F-BE1C-7420BB51D2D2}">
      <dsp:nvSpPr>
        <dsp:cNvPr id="0" name=""/>
        <dsp:cNvSpPr/>
      </dsp:nvSpPr>
      <dsp:spPr>
        <a:xfrm>
          <a:off x="325102" y="-17376"/>
          <a:ext cx="4510810" cy="1950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Alternate hardware</a:t>
          </a:r>
          <a:endParaRPr lang="en-US" sz="1600" b="0" i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Performance estimates</a:t>
          </a:r>
          <a:endParaRPr lang="en-US" sz="1600" b="0" i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Virtual environment testing</a:t>
          </a:r>
          <a:endParaRPr lang="en-US" sz="1600" b="0" i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0" i="0" kern="1200" dirty="0" smtClean="0"/>
            <a:t>Identify required “minimum resources” </a:t>
          </a:r>
          <a:r>
            <a:rPr lang="en-US" sz="1600" b="0" kern="1200" dirty="0" smtClean="0"/>
            <a:t>(memory/disk/network for application)</a:t>
          </a:r>
          <a:endParaRPr lang="en-US" sz="1600" b="0" kern="1200" dirty="0"/>
        </a:p>
      </dsp:txBody>
      <dsp:txXfrm>
        <a:off x="367956" y="25478"/>
        <a:ext cx="3071859" cy="1377429"/>
      </dsp:txXfrm>
    </dsp:sp>
    <dsp:sp modelId="{224F4594-C6DB-F942-B6BC-4D577B41D6DA}">
      <dsp:nvSpPr>
        <dsp:cNvPr id="0" name=""/>
        <dsp:cNvSpPr/>
      </dsp:nvSpPr>
      <dsp:spPr>
        <a:xfrm>
          <a:off x="3323254" y="374038"/>
          <a:ext cx="2108101" cy="2108101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VM optimization</a:t>
          </a:r>
          <a:endParaRPr lang="en-US" sz="1800" b="1" i="0" kern="1200" dirty="0"/>
        </a:p>
      </dsp:txBody>
      <dsp:txXfrm>
        <a:off x="3940702" y="991486"/>
        <a:ext cx="1490653" cy="1490653"/>
      </dsp:txXfrm>
    </dsp:sp>
    <dsp:sp modelId="{9FCD5975-7926-E748-A19A-6502F15AC857}">
      <dsp:nvSpPr>
        <dsp:cNvPr id="0" name=""/>
        <dsp:cNvSpPr/>
      </dsp:nvSpPr>
      <dsp:spPr>
        <a:xfrm rot="5400000">
          <a:off x="5528727" y="374038"/>
          <a:ext cx="2108101" cy="2108101"/>
        </a:xfrm>
        <a:prstGeom prst="pieWedge">
          <a:avLst/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tint val="50000"/>
                <a:satMod val="300000"/>
              </a:schemeClr>
            </a:gs>
            <a:gs pos="35000">
              <a:schemeClr val="accent4">
                <a:hueOff val="-1488257"/>
                <a:satOff val="8966"/>
                <a:lumOff val="719"/>
                <a:alphaOff val="0"/>
                <a:tint val="37000"/>
                <a:satMod val="30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Extend</a:t>
          </a: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application</a:t>
          </a:r>
        </a:p>
      </dsp:txBody>
      <dsp:txXfrm rot="-5400000">
        <a:off x="5528727" y="991486"/>
        <a:ext cx="1490653" cy="1490653"/>
      </dsp:txXfrm>
    </dsp:sp>
    <dsp:sp modelId="{EAE0EAB0-66FC-3D45-9A0A-9BD86B32B60B}">
      <dsp:nvSpPr>
        <dsp:cNvPr id="0" name=""/>
        <dsp:cNvSpPr/>
      </dsp:nvSpPr>
      <dsp:spPr>
        <a:xfrm rot="10800000">
          <a:off x="5528727" y="2579511"/>
          <a:ext cx="2108101" cy="2108101"/>
        </a:xfrm>
        <a:prstGeom prst="pieWedge">
          <a:avLst/>
        </a:prstGeom>
        <a:gradFill rotWithShape="0">
          <a:gsLst>
            <a:gs pos="0">
              <a:schemeClr val="accent4">
                <a:hueOff val="-2976514"/>
                <a:satOff val="17933"/>
                <a:lumOff val="1437"/>
                <a:alphaOff val="0"/>
                <a:tint val="50000"/>
                <a:satMod val="300000"/>
              </a:schemeClr>
            </a:gs>
            <a:gs pos="35000">
              <a:schemeClr val="accent4">
                <a:hueOff val="-2976514"/>
                <a:satOff val="17933"/>
                <a:lumOff val="1437"/>
                <a:alphaOff val="0"/>
                <a:tint val="37000"/>
                <a:satMod val="300000"/>
              </a:schemeClr>
            </a:gs>
            <a:gs pos="100000">
              <a:schemeClr val="accent4">
                <a:hueOff val="-2976514"/>
                <a:satOff val="17933"/>
                <a:lumOff val="1437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Training </a:t>
          </a: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tool</a:t>
          </a:r>
          <a:endParaRPr lang="en-US" sz="1800" b="1" i="0" kern="1200" dirty="0"/>
        </a:p>
      </dsp:txBody>
      <dsp:txXfrm rot="10800000">
        <a:off x="5528727" y="2579511"/>
        <a:ext cx="1490653" cy="1490653"/>
      </dsp:txXfrm>
    </dsp:sp>
    <dsp:sp modelId="{8D29CB9E-BBFE-BC4D-89D6-918EAFCF5662}">
      <dsp:nvSpPr>
        <dsp:cNvPr id="0" name=""/>
        <dsp:cNvSpPr/>
      </dsp:nvSpPr>
      <dsp:spPr>
        <a:xfrm rot="16200000">
          <a:off x="3359892" y="2567306"/>
          <a:ext cx="2108101" cy="2108101"/>
        </a:xfrm>
        <a:prstGeom prst="pieWedge">
          <a:avLst/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1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Cloud approach</a:t>
          </a:r>
          <a:endParaRPr lang="en-US" sz="1800" b="1" i="0" kern="1200" dirty="0"/>
        </a:p>
      </dsp:txBody>
      <dsp:txXfrm rot="5400000">
        <a:off x="3977340" y="2567306"/>
        <a:ext cx="1490653" cy="1490653"/>
      </dsp:txXfrm>
    </dsp:sp>
    <dsp:sp modelId="{E0B0F154-0C99-D04E-BADB-9839278659B1}">
      <dsp:nvSpPr>
        <dsp:cNvPr id="0" name=""/>
        <dsp:cNvSpPr/>
      </dsp:nvSpPr>
      <dsp:spPr>
        <a:xfrm>
          <a:off x="5116114" y="2092652"/>
          <a:ext cx="727854" cy="632917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4027035-B273-5646-8FB0-6B896D978D85}">
      <dsp:nvSpPr>
        <dsp:cNvPr id="0" name=""/>
        <dsp:cNvSpPr/>
      </dsp:nvSpPr>
      <dsp:spPr>
        <a:xfrm rot="10800000">
          <a:off x="5116114" y="2336082"/>
          <a:ext cx="727854" cy="632917"/>
        </a:xfrm>
        <a:prstGeom prst="circular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tint val="4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BFFFD-F870-E748-97F4-D61DBD8ACC44}" type="datetimeFigureOut">
              <a:rPr lang="en-US" smtClean="0"/>
              <a:t>10/17/14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3362-6380-5449-88DD-7A466C90B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1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569-8A05-004E-BC62-A700F3731B16}" type="datetimeFigureOut">
              <a:rPr lang="en-US" smtClean="0"/>
              <a:t>10/17/14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583B-DF5C-424F-9BB0-F13ED796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With the VBE, our goal is</a:t>
            </a:r>
            <a:r>
              <a:rPr lang="en-US" baseline="0" dirty="0" smtClean="0"/>
              <a:t> to create a </a:t>
            </a:r>
            <a:r>
              <a:rPr lang="en-US" b="1" baseline="0" dirty="0" smtClean="0"/>
              <a:t>biodiversity research application </a:t>
            </a:r>
            <a:r>
              <a:rPr lang="en-US" baseline="0" dirty="0" smtClean="0"/>
              <a:t>that can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support the research of Mount </a:t>
            </a:r>
            <a:r>
              <a:rPr lang="en-US" baseline="0" dirty="0" err="1" smtClean="0"/>
              <a:t>Kinabalu</a:t>
            </a:r>
            <a:r>
              <a:rPr lang="en-US" baseline="0" dirty="0" smtClean="0"/>
              <a:t> using </a:t>
            </a:r>
            <a:r>
              <a:rPr lang="en-US" b="1" baseline="0" dirty="0" smtClean="0"/>
              <a:t>restricted</a:t>
            </a:r>
            <a:r>
              <a:rPr lang="en-US" baseline="0" dirty="0" smtClean="0"/>
              <a:t> satellite imagery and </a:t>
            </a:r>
            <a:r>
              <a:rPr lang="en-US" b="1" baseline="0" dirty="0" smtClean="0"/>
              <a:t>sensitive</a:t>
            </a:r>
            <a:r>
              <a:rPr lang="en-US" baseline="0" dirty="0" smtClean="0"/>
              <a:t> species information. 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Our first goal was to be able to use </a:t>
            </a:r>
            <a:r>
              <a:rPr lang="en-US" b="1" baseline="0" dirty="0" smtClean="0"/>
              <a:t>data tied to multiple places</a:t>
            </a:r>
            <a:r>
              <a:rPr lang="en-US" baseline="0" dirty="0" smtClean="0"/>
              <a:t>,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but we extended our wish-list to be able to deploy on a </a:t>
            </a:r>
            <a:r>
              <a:rPr lang="en-US" b="1" baseline="0" dirty="0" smtClean="0"/>
              <a:t>laptop not connected</a:t>
            </a:r>
            <a:r>
              <a:rPr lang="en-US" baseline="0" dirty="0" smtClean="0"/>
              <a:t> to the internet.  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While that was originally to support </a:t>
            </a:r>
            <a:r>
              <a:rPr lang="en-US" b="1" baseline="0" dirty="0" smtClean="0"/>
              <a:t>field work</a:t>
            </a:r>
            <a:r>
              <a:rPr lang="en-US" baseline="0" dirty="0" smtClean="0"/>
              <a:t>, we’ve found </a:t>
            </a:r>
            <a:r>
              <a:rPr lang="en-US" b="1" baseline="0" dirty="0" smtClean="0"/>
              <a:t>other uses </a:t>
            </a:r>
            <a:r>
              <a:rPr lang="en-US" baseline="0" dirty="0" smtClean="0"/>
              <a:t>for this laptop installation, namely for </a:t>
            </a:r>
            <a:r>
              <a:rPr lang="en-US" b="1" baseline="0" dirty="0" smtClean="0"/>
              <a:t>development testing </a:t>
            </a:r>
            <a:r>
              <a:rPr lang="en-US" baseline="0" dirty="0" smtClean="0"/>
              <a:t>and as a t</a:t>
            </a:r>
            <a:r>
              <a:rPr lang="en-US" b="1" baseline="0" dirty="0" smtClean="0"/>
              <a:t>eaching tool</a:t>
            </a:r>
            <a:r>
              <a:rPr lang="en-US" baseline="0" dirty="0" smtClean="0"/>
              <a:t>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Mount </a:t>
            </a:r>
            <a:r>
              <a:rPr lang="en-US" baseline="0" dirty="0" err="1" smtClean="0"/>
              <a:t>Kinabalu</a:t>
            </a:r>
            <a:r>
              <a:rPr lang="en-US" baseline="0" dirty="0" smtClean="0"/>
              <a:t> is a biologically unique area in </a:t>
            </a:r>
            <a:r>
              <a:rPr lang="en-US" b="1" baseline="0" dirty="0" smtClean="0"/>
              <a:t>Sabah, Malaysia</a:t>
            </a:r>
            <a:r>
              <a:rPr lang="en-US" baseline="0" dirty="0" smtClean="0"/>
              <a:t>, 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globally recognized </a:t>
            </a:r>
            <a:r>
              <a:rPr lang="en-US" baseline="0" dirty="0" smtClean="0"/>
              <a:t>as one of the 6 most </a:t>
            </a:r>
            <a:r>
              <a:rPr lang="en-US" baseline="0" dirty="0" err="1" smtClean="0"/>
              <a:t>biodiverse</a:t>
            </a:r>
            <a:r>
              <a:rPr lang="en-US" baseline="0" dirty="0" smtClean="0"/>
              <a:t> areas in the world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Extreme environment with a high concentration of </a:t>
            </a:r>
            <a:r>
              <a:rPr lang="en-US" b="1" baseline="0" dirty="0" smtClean="0"/>
              <a:t>ultramafic soils</a:t>
            </a:r>
            <a:r>
              <a:rPr lang="en-US" baseline="0" dirty="0" smtClean="0"/>
              <a:t>, expressing themselves in unique vegetation </a:t>
            </a:r>
            <a:r>
              <a:rPr lang="en-US" b="1" baseline="0" dirty="0" smtClean="0"/>
              <a:t>color, texture and composition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Lifemapper is a </a:t>
            </a:r>
            <a:r>
              <a:rPr lang="en-US" b="1" baseline="0" dirty="0" smtClean="0"/>
              <a:t>biodiversity research computing infrastructure</a:t>
            </a:r>
            <a:r>
              <a:rPr lang="en-US" baseline="0" dirty="0" smtClean="0"/>
              <a:t>, providing data and tools over web services for scientists </a:t>
            </a:r>
          </a:p>
          <a:p>
            <a:pPr marL="628650" lvl="1" indent="-171450">
              <a:buFont typeface="Arial"/>
              <a:buChar char="•"/>
            </a:pPr>
            <a:r>
              <a:rPr lang="en-US" b="0" baseline="0" dirty="0" smtClean="0"/>
              <a:t>Open-source, available on </a:t>
            </a:r>
            <a:r>
              <a:rPr lang="en-US" b="0" baseline="0" dirty="0" err="1" smtClean="0"/>
              <a:t>Github</a:t>
            </a:r>
            <a:endParaRPr lang="en-US" b="0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tied to Kansas </a:t>
            </a:r>
            <a:r>
              <a:rPr lang="en-US" baseline="0" dirty="0" smtClean="0"/>
              <a:t>by a lot of legacy code and decisions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Improved a lot as a result of the VBE, and </a:t>
            </a:r>
            <a:r>
              <a:rPr lang="en-US" b="1" baseline="0" dirty="0" smtClean="0"/>
              <a:t>now can be configured and deployed </a:t>
            </a:r>
            <a:r>
              <a:rPr lang="en-US" baseline="0" dirty="0" smtClean="0"/>
              <a:t>outside of Kansas!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As mentioned, creating and populating the database from scratch hadn’t been done for years, and now we’ve done it, with our own data, multiple times.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Direct </a:t>
            </a:r>
            <a:r>
              <a:rPr lang="en-US" b="1" baseline="0" dirty="0" smtClean="0"/>
              <a:t>benefit of configurability </a:t>
            </a:r>
            <a:r>
              <a:rPr lang="en-US" baseline="0" dirty="0" smtClean="0"/>
              <a:t>is now we can, with sufficient metadata, install </a:t>
            </a:r>
            <a:r>
              <a:rPr lang="en-US" b="1" baseline="0" dirty="0" smtClean="0"/>
              <a:t>other instances </a:t>
            </a:r>
            <a:r>
              <a:rPr lang="en-US" baseline="0" dirty="0" smtClean="0"/>
              <a:t>especially for a particular </a:t>
            </a:r>
            <a:r>
              <a:rPr lang="en-US" b="1" baseline="0" dirty="0" smtClean="0"/>
              <a:t>institution, researcher, or dataset</a:t>
            </a:r>
          </a:p>
          <a:p>
            <a:pPr marL="171450" lvl="0" indent="-171450">
              <a:buFont typeface="Arial"/>
              <a:buChar char="•"/>
            </a:pPr>
            <a:r>
              <a:rPr lang="en-US" b="0" baseline="0" dirty="0" smtClean="0"/>
              <a:t>After the prep work done on a Lifemapper installation, the </a:t>
            </a:r>
            <a:r>
              <a:rPr lang="en-US" b="1" baseline="0" dirty="0" smtClean="0"/>
              <a:t>PRAGMA symposium </a:t>
            </a:r>
            <a:r>
              <a:rPr lang="en-US" b="0" baseline="0" dirty="0" smtClean="0"/>
              <a:t>at the ICSE and </a:t>
            </a:r>
            <a:r>
              <a:rPr lang="en-US" b="1" baseline="0" dirty="0" smtClean="0"/>
              <a:t>UAV flights </a:t>
            </a:r>
            <a:r>
              <a:rPr lang="en-US" b="0" baseline="0" dirty="0" smtClean="0"/>
              <a:t>at the same time was another concrete step towards our Mount </a:t>
            </a:r>
            <a:r>
              <a:rPr lang="en-US" b="0" baseline="0" dirty="0" err="1" smtClean="0"/>
              <a:t>Kinabalu</a:t>
            </a:r>
            <a:r>
              <a:rPr lang="en-US" b="0" baseline="0" dirty="0" smtClean="0"/>
              <a:t>/Lifemapper installation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5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system; each component is designed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others, but 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to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instances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or more components running for individuals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who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Lifemapper.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components include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LmDbServer 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 Management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LmCompute 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LmWebServer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communications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components and clients.</a:t>
            </a:r>
            <a:endParaRPr lang="en-US" sz="11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a website, web services, python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app, and QGIS plugin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KVM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(for Kernel-based Virtual Machine) is a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virtualization solution for Linux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x86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hardware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goal for virtualization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VirtualBox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powerful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x86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AMD64/Intel64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virtualization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product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and Open Source Software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runs on Windows, Linux, Macintosh, and Solaris hosts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Supports many guest operating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0AD435-2FB9-2E43-8FD9-48864FD11A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8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first deployment was on KVM </a:t>
            </a:r>
          </a:p>
          <a:p>
            <a:pPr marL="628650" lvl="1" indent="-171450">
              <a:buFont typeface="Arial"/>
              <a:buChar char="•"/>
            </a:pPr>
            <a:r>
              <a:rPr lang="en-US" b="1" dirty="0" smtClean="0"/>
              <a:t>Started</a:t>
            </a:r>
            <a:r>
              <a:rPr lang="en-US" dirty="0" smtClean="0"/>
              <a:t> with the computational component, already less nailed</a:t>
            </a:r>
            <a:r>
              <a:rPr lang="en-US" baseline="0" dirty="0" smtClean="0"/>
              <a:t> to KU installation,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and </a:t>
            </a:r>
            <a:r>
              <a:rPr lang="en-US" b="1" baseline="0" dirty="0" smtClean="0"/>
              <a:t>connected</a:t>
            </a:r>
            <a:r>
              <a:rPr lang="en-US" baseline="0" dirty="0" smtClean="0"/>
              <a:t> it to KU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Next</a:t>
            </a:r>
            <a:r>
              <a:rPr lang="en-US" baseline="0" dirty="0" smtClean="0"/>
              <a:t> deployed the server components, </a:t>
            </a:r>
            <a:r>
              <a:rPr lang="en-US" b="1" baseline="0" dirty="0" smtClean="0"/>
              <a:t>big job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="1" baseline="0" dirty="0" smtClean="0"/>
              <a:t>Caveat</a:t>
            </a:r>
            <a:r>
              <a:rPr lang="en-US" baseline="0" dirty="0" smtClean="0"/>
              <a:t>: not a lot of visuals demonstrate a working system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For our demo I’ll show you 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Begin</a:t>
            </a:r>
            <a:r>
              <a:rPr lang="en-US" baseline="0" dirty="0" smtClean="0"/>
              <a:t> data </a:t>
            </a:r>
            <a:r>
              <a:rPr lang="en-US" b="0" baseline="0" dirty="0" smtClean="0"/>
              <a:t>pipeline </a:t>
            </a:r>
            <a:r>
              <a:rPr lang="en-US" baseline="0" dirty="0" smtClean="0"/>
              <a:t>execution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Changing state </a:t>
            </a:r>
            <a:r>
              <a:rPr lang="en-US" baseline="0" dirty="0" smtClean="0"/>
              <a:t>of object ready for computation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Start</a:t>
            </a:r>
            <a:r>
              <a:rPr lang="en-US" baseline="0" dirty="0" smtClean="0"/>
              <a:t> LmCompute job requests</a:t>
            </a:r>
          </a:p>
          <a:p>
            <a:pPr marL="628650" lvl="1" indent="-171450">
              <a:buFont typeface="Arial"/>
              <a:buChar char="•"/>
            </a:pPr>
            <a:r>
              <a:rPr lang="en-US" b="1" baseline="0" dirty="0" smtClean="0"/>
              <a:t>Changing state</a:t>
            </a:r>
            <a:r>
              <a:rPr lang="en-US" baseline="0" dirty="0" smtClean="0"/>
              <a:t> of object completion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8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Domain scientist’s viewpoint: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Enable data management (</a:t>
            </a:r>
            <a:r>
              <a:rPr lang="en-US" dirty="0" err="1" smtClean="0">
                <a:solidFill>
                  <a:srgbClr val="17314F"/>
                </a:solidFill>
              </a:rPr>
              <a:t>LmDBServer</a:t>
            </a:r>
            <a:r>
              <a:rPr lang="en-US" dirty="0" smtClean="0">
                <a:solidFill>
                  <a:srgbClr val="17314F"/>
                </a:solidFill>
              </a:rPr>
              <a:t>) and web services (</a:t>
            </a:r>
            <a:r>
              <a:rPr lang="en-US" dirty="0" err="1" smtClean="0">
                <a:solidFill>
                  <a:srgbClr val="17314F"/>
                </a:solidFill>
              </a:rPr>
              <a:t>LmWebServer</a:t>
            </a:r>
            <a:r>
              <a:rPr lang="en-US" dirty="0" smtClean="0">
                <a:solidFill>
                  <a:srgbClr val="17314F"/>
                </a:solidFill>
              </a:rPr>
              <a:t>) components virtualization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Increase the availability and flexibility of </a:t>
            </a:r>
            <a:r>
              <a:rPr lang="en-US" dirty="0" err="1" smtClean="0">
                <a:solidFill>
                  <a:srgbClr val="17314F"/>
                </a:solidFill>
              </a:rPr>
              <a:t>Lifemapper</a:t>
            </a:r>
            <a:r>
              <a:rPr lang="en-US" dirty="0" smtClean="0">
                <a:solidFill>
                  <a:srgbClr val="17314F"/>
                </a:solidFill>
              </a:rPr>
              <a:t> to enable scientists to</a:t>
            </a:r>
          </a:p>
          <a:p>
            <a:pPr marL="971550" lvl="2" indent="-514350">
              <a:buFont typeface="Arial"/>
              <a:buChar char="•"/>
            </a:pPr>
            <a:r>
              <a:rPr lang="en-US" sz="28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Assemble multi-species macro-ecology experiments </a:t>
            </a:r>
          </a:p>
          <a:p>
            <a:pPr marL="971550" lvl="2" indent="-514350">
              <a:buFont typeface="Arial"/>
              <a:buChar char="•"/>
            </a:pPr>
            <a:r>
              <a:rPr lang="en-US" sz="28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Perform other LM-facilitated data processing on:</a:t>
            </a:r>
            <a:r>
              <a:rPr lang="en-US" sz="2800" i="1" baseline="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Unique datasets,</a:t>
            </a:r>
            <a:r>
              <a:rPr lang="en-US" sz="2100" baseline="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Restricted use data,</a:t>
            </a:r>
            <a:r>
              <a:rPr lang="en-US" sz="2100" baseline="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Very large datasets</a:t>
            </a:r>
          </a:p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Cyber-infrastructure  viewpoint: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Continue practical use of PRAGMA cloud infrastructure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Encapsulate the complexity of software build/configure in ROCKS rolls </a:t>
            </a:r>
            <a:r>
              <a:rPr lang="en-US" i="1" dirty="0" smtClean="0">
                <a:solidFill>
                  <a:srgbClr val="19293F"/>
                </a:solidFill>
              </a:rPr>
              <a:t>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Create a complete system as an end-to-end solution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9293F"/>
                </a:solidFill>
              </a:rPr>
              <a:t>Reduce cost of installing/configuring/replicating</a:t>
            </a:r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6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build process: accent on much the same approach. </a:t>
            </a:r>
          </a:p>
          <a:p>
            <a:r>
              <a:rPr lang="en-US" dirty="0" smtClean="0"/>
              <a:t>Start pipeline, show output</a:t>
            </a:r>
          </a:p>
          <a:p>
            <a:r>
              <a:rPr lang="en-US" dirty="0" smtClean="0"/>
              <a:t>Start LmCompute</a:t>
            </a:r>
          </a:p>
          <a:p>
            <a:pPr lvl="1"/>
            <a:r>
              <a:rPr lang="en-US" dirty="0" smtClean="0"/>
              <a:t>Run tests?</a:t>
            </a:r>
          </a:p>
          <a:p>
            <a:r>
              <a:rPr lang="en-US" dirty="0" smtClean="0"/>
              <a:t>Run LmWebServer tests (to create viewable output)</a:t>
            </a:r>
          </a:p>
          <a:p>
            <a:pPr lvl="1"/>
            <a:r>
              <a:rPr lang="en-US" dirty="0" smtClean="0"/>
              <a:t>Show service URL output in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600" b="0" dirty="0" smtClean="0">
                <a:solidFill>
                  <a:srgbClr val="000000"/>
                </a:solidFill>
              </a:rPr>
              <a:t>Heterogeneous datasets</a:t>
            </a:r>
            <a:endParaRPr lang="en-US" sz="1600" b="0" i="0" dirty="0" smtClean="0">
              <a:solidFill>
                <a:srgbClr val="000000"/>
              </a:solidFill>
            </a:endParaRPr>
          </a:p>
          <a:p>
            <a:pPr lvl="1" rtl="0"/>
            <a:r>
              <a:rPr lang="en-US" sz="1600" b="0" dirty="0" smtClean="0">
                <a:solidFill>
                  <a:srgbClr val="000000"/>
                </a:solidFill>
              </a:rPr>
              <a:t>Remote sources</a:t>
            </a:r>
            <a:endParaRPr lang="en-US" sz="1600" b="0" i="0" dirty="0" smtClean="0">
              <a:solidFill>
                <a:srgbClr val="000000"/>
              </a:solidFill>
            </a:endParaRPr>
          </a:p>
          <a:p>
            <a:pPr lvl="1" rtl="0"/>
            <a:r>
              <a:rPr lang="en-US" sz="1600" b="0" i="0" dirty="0" smtClean="0">
                <a:solidFill>
                  <a:srgbClr val="000000"/>
                </a:solidFill>
              </a:rPr>
              <a:t>Restricted-use</a:t>
            </a:r>
          </a:p>
          <a:p>
            <a:pPr lvl="1" rtl="0"/>
            <a:r>
              <a:rPr lang="en-US" sz="1600" b="0" i="0" dirty="0" smtClean="0">
                <a:solidFill>
                  <a:srgbClr val="000000"/>
                </a:solidFill>
              </a:rPr>
              <a:t>Very large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are all complete?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141D31"/>
                </a:solidFill>
              </a:rPr>
              <a:t>US NSF BIO/DBI 0851290</a:t>
            </a:r>
          </a:p>
          <a:p>
            <a:pPr marL="400050" lvl="1" indent="0"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 NSF </a:t>
            </a:r>
            <a:r>
              <a:rPr lang="en-US" sz="2400" dirty="0" err="1" smtClean="0">
                <a:solidFill>
                  <a:srgbClr val="141D31"/>
                </a:solidFill>
              </a:rPr>
              <a:t>EPSCoR</a:t>
            </a:r>
            <a:r>
              <a:rPr lang="en-US" sz="2400" dirty="0" smtClean="0">
                <a:solidFill>
                  <a:srgbClr val="141D31"/>
                </a:solidFill>
              </a:rPr>
              <a:t> 0553722</a:t>
            </a:r>
          </a:p>
          <a:p>
            <a:pPr marL="400050" lvl="1" indent="0">
              <a:buFont typeface="Arial"/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 NSF </a:t>
            </a:r>
            <a:r>
              <a:rPr lang="en-US" sz="2400" dirty="0" err="1" smtClean="0">
                <a:solidFill>
                  <a:srgbClr val="141D31"/>
                </a:solidFill>
              </a:rPr>
              <a:t>EPSCoR</a:t>
            </a:r>
            <a:r>
              <a:rPr lang="en-US" sz="2400" dirty="0" smtClean="0">
                <a:solidFill>
                  <a:srgbClr val="141D31"/>
                </a:solidFill>
              </a:rPr>
              <a:t> 0919443</a:t>
            </a:r>
          </a:p>
          <a:p>
            <a:pPr marL="400050" lvl="1" indent="0">
              <a:buFont typeface="Arial"/>
              <a:buNone/>
            </a:pPr>
            <a:r>
              <a:rPr lang="en-US" sz="2400" dirty="0" smtClean="0">
                <a:solidFill>
                  <a:srgbClr val="141D31"/>
                </a:solidFill>
              </a:rPr>
              <a:t>US NSF EHR/DRL 0918590</a:t>
            </a:r>
          </a:p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 smtClean="0">
                <a:solidFill>
                  <a:srgbClr val="141D31"/>
                </a:solidFill>
              </a:rPr>
              <a:t>US NSF OCI/CI-TEAM 0753336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8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5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06942-B22F-F74E-B42C-5C1279CE6E9E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CAB62-A776-5D46-9B85-59F1549584CA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6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6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214A-5460-6D42-8653-D5DC300C935D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3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31859C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55B1F-9380-A942-A277-7F106745DBCF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4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3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ADEFD-6673-1240-BEA0-2DA578A7EB1E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7C294-2DE6-0A49-A747-EEEBB4F1AFC7}" type="datetime1">
              <a:rPr lang="en-US" smtClean="0"/>
              <a:t>10/17/14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C365-CF16-9E44-8407-7E91A7F757B8}" type="datetime1">
              <a:rPr lang="en-US" smtClean="0"/>
              <a:t>10/17/14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968AD-1147-D44F-8C26-0AC44415BF77}" type="datetime1">
              <a:rPr lang="en-US" smtClean="0"/>
              <a:t>10/17/14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AA4A5-58E8-3142-9E4E-D643DB492257}" type="datetime1">
              <a:rPr lang="en-US" smtClean="0"/>
              <a:t>10/17/14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8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39B1A-4745-3645-8985-3001919594CF}" type="datetime1">
              <a:rPr lang="en-US" smtClean="0"/>
              <a:t>10/17/14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6F66F-5CD1-EE4F-890F-195983DCE651}" type="datetime1">
              <a:rPr lang="en-US" smtClean="0"/>
              <a:t>10/17/14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tiff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Using the Title</a:t>
            </a:r>
            <a:endParaRPr lang="en-US" sz="2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8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DF887-316B-D44D-8A2A-35CDD1743C6B}" type="datetime1">
              <a:rPr lang="en-US" smtClean="0"/>
              <a:t>10/17/14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8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8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pragma-log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5" y="193961"/>
            <a:ext cx="1149457" cy="888382"/>
          </a:xfrm>
          <a:prstGeom prst="rect">
            <a:avLst/>
          </a:prstGeom>
        </p:spPr>
      </p:pic>
      <p:pic>
        <p:nvPicPr>
          <p:cNvPr id="13" name="Picture 12" descr="BioInst_1C_UnitHorz.tif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400" y="266703"/>
            <a:ext cx="1212659" cy="482599"/>
          </a:xfrm>
          <a:prstGeom prst="rect">
            <a:avLst/>
          </a:prstGeom>
        </p:spPr>
      </p:pic>
      <p:pic>
        <p:nvPicPr>
          <p:cNvPr id="12" name="Picture 11" descr="logo-ucsd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87" y="317527"/>
            <a:ext cx="696375" cy="3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hf hdr="0" ftr="0" dt="0"/>
  <p:txStyles>
    <p:titleStyle>
      <a:lvl1pPr marL="0" marR="0" indent="0" algn="ctr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>
          <a:solidFill>
            <a:srgbClr val="376092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9293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9293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9293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5" Type="http://schemas.openxmlformats.org/officeDocument/2006/relationships/image" Target="../media/image7.png"/><Relationship Id="rId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ifemapper.org" TargetMode="External"/><Relationship Id="rId4" Type="http://schemas.openxmlformats.org/officeDocument/2006/relationships/hyperlink" Target="https://github.com/lifemapper/" TargetMode="External"/><Relationship Id="rId5" Type="http://schemas.openxmlformats.org/officeDocument/2006/relationships/hyperlink" Target="http://www.rocksclusters.org" TargetMode="External"/><Relationship Id="rId6" Type="http://schemas.openxmlformats.org/officeDocument/2006/relationships/hyperlink" Target="https://github.com/pragmagrid/lifemapper" TargetMode="External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tiff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tiff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  <a:gs pos="39000">
              <a:schemeClr val="bg1"/>
            </a:gs>
            <a:gs pos="69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4949" y="1425940"/>
            <a:ext cx="1146210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8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</a:t>
            </a:r>
            <a:r>
              <a:rPr lang="en-US" sz="4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as a Deck of Virtual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42282" y="487897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8" name="Picture 7" descr="lm_worl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" y="3017414"/>
            <a:ext cx="3191573" cy="3252374"/>
          </a:xfrm>
          <a:prstGeom prst="rect">
            <a:avLst/>
          </a:prstGeom>
        </p:spPr>
      </p:pic>
      <p:pic>
        <p:nvPicPr>
          <p:cNvPr id="12" name="Picture 11" descr="lm_logo_post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037" y="3387890"/>
            <a:ext cx="5920563" cy="10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900" y="152400"/>
            <a:ext cx="10972800" cy="800100"/>
          </a:xfrm>
        </p:spPr>
        <p:txBody>
          <a:bodyPr/>
          <a:lstStyle/>
          <a:p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Future Work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312504"/>
              </p:ext>
            </p:extLst>
          </p:nvPr>
        </p:nvGraphicFramePr>
        <p:xfrm>
          <a:off x="533417" y="1529648"/>
          <a:ext cx="10960083" cy="506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4500" y="1968505"/>
            <a:ext cx="5486400" cy="3246120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 smtClean="0">
                <a:solidFill>
                  <a:srgbClr val="141D31"/>
                </a:solidFill>
              </a:rPr>
              <a:t>PRAGMA</a:t>
            </a:r>
          </a:p>
          <a:p>
            <a:pPr marL="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</a:t>
            </a:r>
            <a:r>
              <a:rPr lang="en-US" sz="2400" dirty="0" smtClean="0">
                <a:solidFill>
                  <a:srgbClr val="141D31"/>
                </a:solidFill>
              </a:rPr>
              <a:t>US NSF 1234953</a:t>
            </a:r>
          </a:p>
          <a:p>
            <a:pPr marL="57150" indent="0">
              <a:buNone/>
            </a:pPr>
            <a:r>
              <a:rPr lang="en-US" sz="2800" b="1" dirty="0" smtClean="0">
                <a:solidFill>
                  <a:srgbClr val="141D31"/>
                </a:solidFill>
              </a:rPr>
              <a:t>Rocks </a:t>
            </a:r>
            <a:endParaRPr lang="en-US" sz="2800" b="1" dirty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</a:t>
            </a:r>
            <a:r>
              <a:rPr lang="en-US" sz="2400" dirty="0">
                <a:solidFill>
                  <a:srgbClr val="141D31"/>
                </a:solidFill>
              </a:rPr>
              <a:t>US NSF OCI-1032778</a:t>
            </a:r>
          </a:p>
          <a:p>
            <a:pPr marL="57150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	US NSF OCI-0721623</a:t>
            </a:r>
          </a:p>
        </p:txBody>
      </p:sp>
      <p:pic>
        <p:nvPicPr>
          <p:cNvPr id="3" name="Picture 2" descr="NSF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31" y="1930400"/>
            <a:ext cx="1460500" cy="1460500"/>
          </a:xfrm>
          <a:prstGeom prst="rect">
            <a:avLst/>
          </a:prstGeom>
        </p:spPr>
      </p:pic>
      <p:pic>
        <p:nvPicPr>
          <p:cNvPr id="4" name="Picture 3" descr="NASA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17" y="3442578"/>
            <a:ext cx="898636" cy="76920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23000" y="1968505"/>
            <a:ext cx="5486400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n-US" sz="3000" b="1" dirty="0">
                <a:solidFill>
                  <a:srgbClr val="141D31"/>
                </a:solidFill>
              </a:rPr>
              <a:t>Lifemapper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US NSF BIO/ABI 1356732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rgbClr val="141D31"/>
                </a:solidFill>
              </a:rPr>
              <a:t>US NASA NNX12AF45A</a:t>
            </a:r>
          </a:p>
          <a:p>
            <a:pPr marL="40005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USGS CESU  #G14AC00285</a:t>
            </a:r>
            <a:endParaRPr lang="en-US" sz="2400" dirty="0">
              <a:solidFill>
                <a:srgbClr val="141D3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95301" y="1320807"/>
            <a:ext cx="11239500" cy="1104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This work is funded in part by National Science Foundation and NASA grants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Content Placeholder 3" descr="Screen Shot 2014-06-12 at 3.0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b="6829"/>
          <a:stretch>
            <a:fillRect/>
          </a:stretch>
        </p:blipFill>
        <p:spPr>
          <a:xfrm>
            <a:off x="3283194" y="4414524"/>
            <a:ext cx="5923992" cy="2443476"/>
          </a:xfrm>
          <a:prstGeom prst="rect">
            <a:avLst/>
          </a:prstGeom>
        </p:spPr>
      </p:pic>
      <p:pic>
        <p:nvPicPr>
          <p:cNvPr id="7" name="Picture 6" descr="usgs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70" y="3542848"/>
            <a:ext cx="1468559" cy="5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71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01838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36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6284" y="293370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6" name="Picture 5" descr="lm-log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9" y="965206"/>
            <a:ext cx="8115291" cy="13902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619500" y="3898927"/>
            <a:ext cx="4953000" cy="260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2801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D6440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chemeClr val="accent1">
                    <a:lumMod val="50000"/>
                  </a:schemeClr>
                </a:solidFill>
              </a:rPr>
              <a:t>Lifemapper</a:t>
            </a: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3"/>
              </a:rPr>
              <a:t>http://lifemapper.org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4"/>
              </a:rPr>
              <a:t>https://github.com/lifemapper/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smtClean="0">
                <a:solidFill>
                  <a:srgbClr val="254061"/>
                </a:solidFill>
              </a:rPr>
              <a:t>Rocks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5"/>
              </a:rPr>
              <a:t>http://www.rocksclusters.org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rgbClr val="254061"/>
                </a:solidFill>
              </a:rPr>
              <a:t>Pragmagrid</a:t>
            </a:r>
            <a:r>
              <a:rPr lang="en-US" sz="1600" b="1" dirty="0" smtClean="0">
                <a:solidFill>
                  <a:srgbClr val="254061"/>
                </a:solidFill>
              </a:rPr>
              <a:t> </a:t>
            </a:r>
            <a:r>
              <a:rPr lang="en-US" sz="1600" b="1" dirty="0" err="1" smtClean="0">
                <a:solidFill>
                  <a:srgbClr val="254061"/>
                </a:solidFill>
              </a:rPr>
              <a:t>GitHub</a:t>
            </a:r>
            <a:endParaRPr lang="en-US" sz="1600" b="1" dirty="0" smtClean="0">
              <a:solidFill>
                <a:srgbClr val="254061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hlinkClick r:id="rId6"/>
              </a:rPr>
              <a:t>https://github.com/pragmagrid/lifemapper</a:t>
            </a:r>
            <a:r>
              <a:rPr lang="en-US" sz="1600" dirty="0" smtClean="0"/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322EFF"/>
                </a:solidFill>
              </a:rPr>
              <a:t>https://</a:t>
            </a:r>
            <a:r>
              <a:rPr lang="en-US" sz="1600" dirty="0" err="1" smtClean="0">
                <a:solidFill>
                  <a:srgbClr val="322EFF"/>
                </a:solidFill>
              </a:rPr>
              <a:t>github.com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pragmagrid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lifemapper</a:t>
            </a:r>
            <a:r>
              <a:rPr lang="en-US" sz="1600" dirty="0" smtClean="0">
                <a:solidFill>
                  <a:srgbClr val="322EFF"/>
                </a:solidFill>
              </a:rPr>
              <a:t>-server</a:t>
            </a:r>
          </a:p>
        </p:txBody>
      </p:sp>
      <p:pic>
        <p:nvPicPr>
          <p:cNvPr id="10" name="Picture 9" descr="rocks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84" y="2784197"/>
            <a:ext cx="1059458" cy="1059458"/>
          </a:xfrm>
          <a:prstGeom prst="rect">
            <a:avLst/>
          </a:prstGeom>
        </p:spPr>
      </p:pic>
      <p:pic>
        <p:nvPicPr>
          <p:cNvPr id="11" name="Picture 10" descr="rocks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83" y="2836328"/>
            <a:ext cx="1059458" cy="10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VBE goals</a:t>
            </a:r>
          </a:p>
          <a:p>
            <a:pPr lvl="1"/>
            <a:r>
              <a:rPr lang="en-US" dirty="0" smtClean="0"/>
              <a:t>Deployable Infrastructure to support Mount </a:t>
            </a:r>
            <a:r>
              <a:rPr lang="en-US" dirty="0" err="1" smtClean="0"/>
              <a:t>Kinabalu</a:t>
            </a:r>
            <a:r>
              <a:rPr lang="en-US" dirty="0" smtClean="0"/>
              <a:t> research</a:t>
            </a:r>
          </a:p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Mount </a:t>
            </a:r>
            <a:r>
              <a:rPr lang="en-US" dirty="0" err="1" smtClean="0"/>
              <a:t>Kinabalu</a:t>
            </a:r>
            <a:r>
              <a:rPr lang="en-US" dirty="0" smtClean="0"/>
              <a:t>, Sabah Malaysia</a:t>
            </a:r>
          </a:p>
          <a:p>
            <a:pPr lvl="1"/>
            <a:r>
              <a:rPr lang="en-US" dirty="0" smtClean="0"/>
              <a:t>Lifemapper </a:t>
            </a:r>
            <a:endParaRPr lang="en-US" dirty="0"/>
          </a:p>
          <a:p>
            <a:r>
              <a:rPr lang="en-US" dirty="0" smtClean="0"/>
              <a:t>Progress so far</a:t>
            </a:r>
          </a:p>
          <a:p>
            <a:pPr lvl="1"/>
            <a:r>
              <a:rPr lang="en-US" dirty="0" smtClean="0"/>
              <a:t>PRAGMA 23-26 paved the way</a:t>
            </a:r>
          </a:p>
          <a:p>
            <a:pPr lvl="1"/>
            <a:r>
              <a:rPr lang="en-US" dirty="0" smtClean="0"/>
              <a:t>ICSE/PRAGMA symposium, UAV data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DSC_024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657600"/>
            <a:ext cx="4800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60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</a:t>
            </a:r>
            <a:r>
              <a:rPr lang="en-US" dirty="0" err="1" smtClean="0"/>
              <a:t>Kinabalu</a:t>
            </a:r>
            <a:r>
              <a:rPr lang="en-US" dirty="0" smtClean="0"/>
              <a:t> imagery</a:t>
            </a:r>
            <a:endParaRPr lang="en-US" dirty="0"/>
          </a:p>
        </p:txBody>
      </p:sp>
      <p:pic>
        <p:nvPicPr>
          <p:cNvPr id="4" name="Content Placeholder 3" descr="Screen Shot 2014-06-12 at 3.03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9" b="68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903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95170"/>
          </a:xfrm>
        </p:spPr>
        <p:txBody>
          <a:bodyPr>
            <a:normAutofit/>
          </a:bodyPr>
          <a:lstStyle/>
          <a:p>
            <a:r>
              <a:rPr lang="en-US" dirty="0" smtClean="0"/>
              <a:t>PRAGMA 27 goals and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6"/>
            <a:ext cx="5873863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Decouple </a:t>
            </a:r>
            <a:r>
              <a:rPr lang="en-US" b="1" dirty="0" smtClean="0"/>
              <a:t>components </a:t>
            </a:r>
            <a:r>
              <a:rPr lang="en-US" dirty="0" smtClean="0"/>
              <a:t>LmWebServer </a:t>
            </a:r>
            <a:r>
              <a:rPr lang="en-US" dirty="0"/>
              <a:t>and </a:t>
            </a:r>
            <a:r>
              <a:rPr lang="en-US" dirty="0" err="1"/>
              <a:t>LmDbserver</a:t>
            </a:r>
            <a:r>
              <a:rPr lang="en-US" dirty="0"/>
              <a:t> from KU-specific </a:t>
            </a:r>
            <a:r>
              <a:rPr lang="en-US" dirty="0" smtClean="0"/>
              <a:t>implementation</a:t>
            </a:r>
          </a:p>
          <a:p>
            <a:r>
              <a:rPr lang="en-US" dirty="0" smtClean="0"/>
              <a:t>Automate install </a:t>
            </a:r>
            <a:r>
              <a:rPr lang="en-US" dirty="0"/>
              <a:t>and configure process</a:t>
            </a:r>
          </a:p>
          <a:p>
            <a:r>
              <a:rPr lang="en-US" dirty="0" smtClean="0"/>
              <a:t>Bootstrap database and metadata seeding</a:t>
            </a:r>
          </a:p>
          <a:p>
            <a:pPr lvl="1"/>
            <a:r>
              <a:rPr lang="en-US" dirty="0" smtClean="0"/>
              <a:t>Automate database definition</a:t>
            </a:r>
          </a:p>
          <a:p>
            <a:pPr lvl="1"/>
            <a:r>
              <a:rPr lang="en-US" dirty="0" smtClean="0"/>
              <a:t>Automate static input data seeding</a:t>
            </a:r>
          </a:p>
          <a:p>
            <a:r>
              <a:rPr lang="en-US" dirty="0" smtClean="0"/>
              <a:t>Start job pipeline</a:t>
            </a:r>
          </a:p>
          <a:p>
            <a:pPr lvl="1"/>
            <a:r>
              <a:rPr lang="en-US" dirty="0" smtClean="0"/>
              <a:t>Reads and inserts dynamic input species data</a:t>
            </a:r>
          </a:p>
          <a:p>
            <a:pPr lvl="1"/>
            <a:r>
              <a:rPr lang="en-US" dirty="0" smtClean="0"/>
              <a:t>Creates job-chain for each input species</a:t>
            </a:r>
          </a:p>
          <a:p>
            <a:pPr marL="0" indent="0">
              <a:buNone/>
            </a:pPr>
            <a:r>
              <a:rPr lang="en-US" b="1" dirty="0" smtClean="0"/>
              <a:t>Connect computational component</a:t>
            </a:r>
          </a:p>
          <a:p>
            <a:pPr lvl="1"/>
            <a:r>
              <a:rPr lang="en-US" dirty="0"/>
              <a:t>Request jobs from </a:t>
            </a:r>
            <a:r>
              <a:rPr lang="en-US" dirty="0" smtClean="0"/>
              <a:t>LmWebServer</a:t>
            </a:r>
            <a:endParaRPr lang="en-US" dirty="0"/>
          </a:p>
          <a:p>
            <a:pPr lvl="1"/>
            <a:r>
              <a:rPr lang="en-US" dirty="0"/>
              <a:t>Compute </a:t>
            </a:r>
            <a:r>
              <a:rPr lang="en-US" dirty="0" smtClean="0"/>
              <a:t>jobs</a:t>
            </a:r>
          </a:p>
          <a:p>
            <a:pPr lvl="1"/>
            <a:r>
              <a:rPr lang="en-US" dirty="0" smtClean="0"/>
              <a:t>Return results through LmWebServer</a:t>
            </a:r>
          </a:p>
          <a:p>
            <a:pPr marL="0" indent="0">
              <a:buNone/>
            </a:pPr>
            <a:r>
              <a:rPr lang="en-US" b="1" dirty="0" smtClean="0"/>
              <a:t>Explore virtualization to enable field work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610976" y="1390589"/>
            <a:ext cx="4977230" cy="5187264"/>
            <a:chOff x="553206" y="1261520"/>
            <a:chExt cx="4977230" cy="5187264"/>
          </a:xfrm>
        </p:grpSpPr>
        <p:grpSp>
          <p:nvGrpSpPr>
            <p:cNvPr id="6" name="Group 5"/>
            <p:cNvGrpSpPr/>
            <p:nvPr/>
          </p:nvGrpSpPr>
          <p:grpSpPr>
            <a:xfrm>
              <a:off x="4161106" y="4159414"/>
              <a:ext cx="1369330" cy="1602668"/>
              <a:chOff x="5988783" y="1777322"/>
              <a:chExt cx="1763571" cy="2194045"/>
            </a:xfrm>
          </p:grpSpPr>
          <p:sp>
            <p:nvSpPr>
              <p:cNvPr id="43" name="Rounded Rectangle 42"/>
              <p:cNvSpPr/>
              <p:nvPr/>
            </p:nvSpPr>
            <p:spPr>
              <a:xfrm>
                <a:off x="6011552" y="1834237"/>
                <a:ext cx="1681878" cy="2095555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011551" y="1777322"/>
                <a:ext cx="1740803" cy="4213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External Clients</a:t>
                </a:r>
                <a:endParaRPr lang="en-US" sz="1400" dirty="0"/>
              </a:p>
            </p:txBody>
          </p:sp>
          <p:pic>
            <p:nvPicPr>
              <p:cNvPr id="45" name="Picture 60" descr="grid_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224" y="2599942"/>
                <a:ext cx="924619" cy="930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991883" y="2054023"/>
                <a:ext cx="1668299" cy="63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QGIS,</a:t>
                </a:r>
                <a:r>
                  <a:rPr lang="en-US" sz="1200" dirty="0"/>
                  <a:t> </a:t>
                </a:r>
                <a:r>
                  <a:rPr lang="en-US" sz="1200" dirty="0" smtClean="0"/>
                  <a:t>Browser, Python Client</a:t>
                </a:r>
                <a:endParaRPr lang="en-US" sz="12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988783" y="3339350"/>
                <a:ext cx="1671397" cy="63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Visualize, Explore, Analyze</a:t>
                </a:r>
                <a:endParaRPr lang="en-US" sz="1200" dirty="0"/>
              </a:p>
            </p:txBody>
          </p:sp>
          <p:pic>
            <p:nvPicPr>
              <p:cNvPr id="48" name="Picture 2" descr="QGis Logo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1552" y="2657512"/>
                <a:ext cx="703672" cy="737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2150254" y="4266185"/>
              <a:ext cx="1586561" cy="2182599"/>
              <a:chOff x="5563817" y="2697147"/>
              <a:chExt cx="1701549" cy="2340786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5563817" y="2715952"/>
                <a:ext cx="1681878" cy="2309281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800497" y="2697147"/>
                <a:ext cx="1325834" cy="330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LmWebServer</a:t>
                </a:r>
                <a:endParaRPr lang="en-US" sz="14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597067" y="2986737"/>
                <a:ext cx="1668299" cy="56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Website</a:t>
                </a:r>
              </a:p>
              <a:p>
                <a:pPr algn="ctr"/>
                <a:r>
                  <a:rPr lang="en-US" sz="1400" dirty="0" smtClean="0"/>
                  <a:t>REST Web Services</a:t>
                </a:r>
                <a:endParaRPr lang="en-US" sz="14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81565" y="4245733"/>
                <a:ext cx="1466053" cy="792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Submit job</a:t>
                </a:r>
              </a:p>
              <a:p>
                <a:pPr algn="ctr"/>
                <a:r>
                  <a:rPr lang="en-US" sz="1400" dirty="0" smtClean="0"/>
                  <a:t>Request data</a:t>
                </a:r>
              </a:p>
              <a:p>
                <a:pPr algn="ctr"/>
                <a:r>
                  <a:rPr lang="en-US" sz="1400" dirty="0" smtClean="0"/>
                  <a:t>Post result</a:t>
                </a:r>
                <a:endParaRPr lang="en-US" sz="1400" dirty="0"/>
              </a:p>
            </p:txBody>
          </p:sp>
          <p:pic>
            <p:nvPicPr>
              <p:cNvPr id="42" name="Picture 41" descr="LMWebsitePic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565" y="3544554"/>
                <a:ext cx="1481765" cy="784464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553206" y="4159414"/>
              <a:ext cx="1179713" cy="1556993"/>
              <a:chOff x="241690" y="3568343"/>
              <a:chExt cx="1265214" cy="1669838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241690" y="3568343"/>
                <a:ext cx="1265214" cy="1669838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5155" y="3568343"/>
                <a:ext cx="1174546" cy="561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LmCompute</a:t>
                </a:r>
                <a:endParaRPr lang="en-US" sz="1400" b="1" dirty="0" smtClean="0"/>
              </a:p>
              <a:p>
                <a:r>
                  <a:rPr lang="en-US" sz="1400" b="1" dirty="0" smtClean="0"/>
                  <a:t>Cluster 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29834" y="4010280"/>
                <a:ext cx="887976" cy="29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/>
                  <a:t>LmSDM</a:t>
                </a:r>
                <a:endParaRPr lang="en-US" sz="1200" dirty="0" smtClean="0"/>
              </a:p>
            </p:txBody>
          </p:sp>
          <p:pic>
            <p:nvPicPr>
              <p:cNvPr id="36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310" y="4519411"/>
                <a:ext cx="572235" cy="632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487046" y="4212115"/>
                <a:ext cx="830767" cy="297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/>
                  <a:t>LmRAD</a:t>
                </a:r>
                <a:endParaRPr lang="en-US" sz="1200" dirty="0" smtClean="0"/>
              </a:p>
            </p:txBody>
          </p:sp>
        </p:grpSp>
        <p:grpSp>
          <p:nvGrpSpPr>
            <p:cNvPr id="9" name="Group 8"/>
            <p:cNvGrpSpPr>
              <a:grpSpLocks noChangeAspect="1"/>
            </p:cNvGrpSpPr>
            <p:nvPr/>
          </p:nvGrpSpPr>
          <p:grpSpPr>
            <a:xfrm>
              <a:off x="1605704" y="1261520"/>
              <a:ext cx="2705651" cy="2539098"/>
              <a:chOff x="401570" y="2377304"/>
              <a:chExt cx="3095295" cy="290475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401570" y="2377304"/>
                <a:ext cx="3019002" cy="2876729"/>
                <a:chOff x="2662671" y="995100"/>
                <a:chExt cx="3762694" cy="3626011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2839334" y="1056780"/>
                  <a:ext cx="3586031" cy="3564331"/>
                </a:xfrm>
                <a:prstGeom prst="roundRect">
                  <a:avLst>
                    <a:gd name="adj" fmla="val 6141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050424" y="995100"/>
                  <a:ext cx="1561521" cy="4438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/>
                    <a:t>LmDbServer</a:t>
                  </a:r>
                  <a:endParaRPr lang="en-US" sz="1400" dirty="0"/>
                </a:p>
              </p:txBody>
            </p:sp>
            <p:pic>
              <p:nvPicPr>
                <p:cNvPr id="30" name="Picture 20" descr="exec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39334" y="1692874"/>
                  <a:ext cx="1702600" cy="17026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2662671" y="1397663"/>
                  <a:ext cx="1324251" cy="399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Pipeline</a:t>
                  </a:r>
                  <a:endParaRPr lang="en-US" sz="1200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761282" y="3363712"/>
                  <a:ext cx="1600277" cy="665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Data updater</a:t>
                  </a:r>
                </a:p>
                <a:p>
                  <a:pPr algn="ctr"/>
                  <a:r>
                    <a:rPr lang="en-US" sz="1200" dirty="0" smtClean="0"/>
                    <a:t>Job tracker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65713" y="2671079"/>
                <a:ext cx="3031152" cy="2610980"/>
                <a:chOff x="465713" y="2671079"/>
                <a:chExt cx="3031152" cy="2610980"/>
              </a:xfrm>
            </p:grpSpPr>
            <p:pic>
              <p:nvPicPr>
                <p:cNvPr id="15" name="Picture 4" descr="Momordica charantia map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5052" y="4669908"/>
                  <a:ext cx="1085225" cy="5391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7" descr="wolf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4015" y="2749450"/>
                  <a:ext cx="387766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9" descr="lotus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5535" y="3029823"/>
                  <a:ext cx="387767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4254" y="2720201"/>
                  <a:ext cx="788874" cy="390012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2519178" y="3187902"/>
                  <a:ext cx="796953" cy="316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smtClean="0"/>
                    <a:t>Climate</a:t>
                  </a:r>
                  <a:endParaRPr lang="en-US" sz="1200" dirty="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65713" y="4753909"/>
                  <a:ext cx="1458280" cy="5281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200" dirty="0" smtClean="0"/>
                    <a:t>Predicted habitat</a:t>
                  </a:r>
                </a:p>
                <a:p>
                  <a:pPr algn="r"/>
                  <a:r>
                    <a:rPr lang="en-US" sz="1200" dirty="0" smtClean="0"/>
                    <a:t>PAM assembly</a:t>
                  </a:r>
                  <a:endParaRPr lang="en-US" sz="1200" dirty="0"/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>
                  <a:off x="2111974" y="3497790"/>
                  <a:ext cx="1384891" cy="1355509"/>
                  <a:chOff x="1745146" y="3745235"/>
                  <a:chExt cx="1485262" cy="1453751"/>
                </a:xfrm>
              </p:grpSpPr>
              <p:pic>
                <p:nvPicPr>
                  <p:cNvPr id="26" name="Picture 13" descr="distortedlogo"/>
                  <p:cNvPicPr>
                    <a:picLocks noChangeAspect="1" noChangeArrowheads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745146" y="3745235"/>
                    <a:ext cx="1470228" cy="14537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765975" y="3781459"/>
                    <a:ext cx="1464433" cy="33985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dirty="0" smtClean="0"/>
                      <a:t>Maps &amp; Models</a:t>
                    </a:r>
                    <a:endParaRPr lang="en-US" sz="1200" b="1" dirty="0"/>
                  </a:p>
                </p:txBody>
              </p:sp>
            </p:grpSp>
            <p:pic>
              <p:nvPicPr>
                <p:cNvPr id="22" name="Picture 8" descr="snake_bi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8693" y="2989417"/>
                  <a:ext cx="387767" cy="3275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1750228" y="3298689"/>
                  <a:ext cx="754081" cy="3168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smtClean="0"/>
                    <a:t>Species</a:t>
                  </a:r>
                  <a:endParaRPr lang="en-US" sz="1200" dirty="0"/>
                </a:p>
              </p:txBody>
            </p:sp>
            <p:sp>
              <p:nvSpPr>
                <p:cNvPr id="24" name="Down Arrow 23"/>
                <p:cNvSpPr/>
                <p:nvPr/>
              </p:nvSpPr>
              <p:spPr>
                <a:xfrm rot="18300000">
                  <a:off x="1831956" y="4134913"/>
                  <a:ext cx="207342" cy="391370"/>
                </a:xfrm>
                <a:prstGeom prst="downArrow">
                  <a:avLst/>
                </a:prstGeom>
                <a:solidFill>
                  <a:srgbClr val="C4F1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Bent Arrow 24"/>
                <p:cNvSpPr/>
                <p:nvPr/>
              </p:nvSpPr>
              <p:spPr>
                <a:xfrm rot="18519725" flipH="1">
                  <a:off x="1299154" y="2698888"/>
                  <a:ext cx="393077" cy="337460"/>
                </a:xfrm>
                <a:prstGeom prst="bentArrow">
                  <a:avLst>
                    <a:gd name="adj1" fmla="val 27789"/>
                    <a:gd name="adj2" fmla="val 22736"/>
                    <a:gd name="adj3" fmla="val 25000"/>
                    <a:gd name="adj4" fmla="val 43750"/>
                  </a:avLst>
                </a:prstGeom>
                <a:solidFill>
                  <a:srgbClr val="C2F0FF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0" name="Left-Right Arrow 9"/>
            <p:cNvSpPr/>
            <p:nvPr/>
          </p:nvSpPr>
          <p:spPr>
            <a:xfrm rot="1500000">
              <a:off x="1666613" y="494955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Left-Right Arrow 10"/>
            <p:cNvSpPr/>
            <p:nvPr/>
          </p:nvSpPr>
          <p:spPr>
            <a:xfrm rot="20100000">
              <a:off x="3694413" y="494955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Left-Right Arrow 11"/>
            <p:cNvSpPr/>
            <p:nvPr/>
          </p:nvSpPr>
          <p:spPr>
            <a:xfrm rot="16200000">
              <a:off x="2710672" y="3927984"/>
              <a:ext cx="550253" cy="231430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021199" y="963836"/>
            <a:ext cx="208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chemeClr val="tx2">
                    <a:lumMod val="75000"/>
                  </a:schemeClr>
                </a:solidFill>
              </a:rPr>
              <a:t>Lifemapper</a:t>
            </a:r>
            <a:r>
              <a:rPr lang="en-US" sz="1400" b="1" dirty="0" smtClean="0">
                <a:solidFill>
                  <a:schemeClr val="tx2">
                    <a:lumMod val="75000"/>
                  </a:schemeClr>
                </a:solidFill>
              </a:rPr>
              <a:t> server cluster</a:t>
            </a:r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6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82662"/>
          </a:xfrm>
        </p:spPr>
        <p:txBody>
          <a:bodyPr/>
          <a:lstStyle/>
          <a:p>
            <a:r>
              <a:rPr lang="en-US" dirty="0" smtClean="0"/>
              <a:t>Virtualization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1" y="2362209"/>
            <a:ext cx="5270500" cy="3911593"/>
          </a:xfrm>
        </p:spPr>
        <p:txBody>
          <a:bodyPr>
            <a:normAutofit/>
          </a:bodyPr>
          <a:lstStyle/>
          <a:p>
            <a:r>
              <a:rPr lang="en-US" sz="2700" dirty="0" smtClean="0"/>
              <a:t>Runs on Linux on x86 hardware</a:t>
            </a:r>
          </a:p>
          <a:p>
            <a:r>
              <a:rPr lang="en-US" sz="2700" dirty="0" smtClean="0"/>
              <a:t>Ideal to run on clusters</a:t>
            </a:r>
          </a:p>
          <a:p>
            <a:r>
              <a:rPr lang="en-US" sz="2700" dirty="0" smtClean="0"/>
              <a:t>Advantages in VBE</a:t>
            </a:r>
          </a:p>
          <a:p>
            <a:pPr lvl="1"/>
            <a:r>
              <a:rPr lang="en-US" sz="2400" dirty="0"/>
              <a:t>C</a:t>
            </a:r>
            <a:r>
              <a:rPr lang="en-US" sz="2400" dirty="0" smtClean="0"/>
              <a:t>an create bigger instance</a:t>
            </a:r>
          </a:p>
          <a:p>
            <a:pPr lvl="1"/>
            <a:r>
              <a:rPr lang="en-US" sz="2400" dirty="0" smtClean="0"/>
              <a:t>Can have long running instance </a:t>
            </a:r>
          </a:p>
          <a:p>
            <a:pPr lvl="1"/>
            <a:r>
              <a:rPr lang="en-US" sz="2400" dirty="0"/>
              <a:t>D</a:t>
            </a:r>
            <a:r>
              <a:rPr lang="en-US" sz="2400" dirty="0" smtClean="0"/>
              <a:t>ynamic input data</a:t>
            </a:r>
          </a:p>
          <a:p>
            <a:pPr lvl="1"/>
            <a:r>
              <a:rPr lang="en-US" sz="2400" dirty="0" smtClean="0"/>
              <a:t>Intended for use by multiple external clients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07101" y="2362207"/>
            <a:ext cx="5880100" cy="4229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Runs on Linux, Windows, OSX </a:t>
            </a:r>
          </a:p>
          <a:p>
            <a:r>
              <a:rPr lang="en-US" dirty="0" smtClean="0"/>
              <a:t>Ideal for laptops but </a:t>
            </a:r>
          </a:p>
          <a:p>
            <a:pPr lvl="1"/>
            <a:r>
              <a:rPr lang="en-US" dirty="0" smtClean="0"/>
              <a:t>Must setup networking</a:t>
            </a:r>
          </a:p>
          <a:p>
            <a:pPr lvl="1"/>
            <a:r>
              <a:rPr lang="en-US" dirty="0" smtClean="0"/>
              <a:t>Instance size/memory is limited by laptop hardware</a:t>
            </a:r>
          </a:p>
          <a:p>
            <a:r>
              <a:rPr lang="en-US" dirty="0" smtClean="0"/>
              <a:t>Advantages in VBE</a:t>
            </a:r>
          </a:p>
          <a:p>
            <a:pPr lvl="1"/>
            <a:r>
              <a:rPr lang="en-US" dirty="0" smtClean="0"/>
              <a:t>Can special-purpose instance</a:t>
            </a:r>
          </a:p>
          <a:p>
            <a:pPr lvl="1"/>
            <a:r>
              <a:rPr lang="en-US" dirty="0"/>
              <a:t>Can have short-lived </a:t>
            </a:r>
            <a:r>
              <a:rPr lang="en-US" dirty="0" smtClean="0"/>
              <a:t>instance</a:t>
            </a:r>
          </a:p>
          <a:p>
            <a:pPr lvl="1"/>
            <a:r>
              <a:rPr lang="en-US" dirty="0" smtClean="0"/>
              <a:t>Pre-defined stable input data</a:t>
            </a:r>
          </a:p>
          <a:p>
            <a:pPr lvl="1"/>
            <a:r>
              <a:rPr lang="en-US" dirty="0" smtClean="0"/>
              <a:t>Intended for field work (with no network connection) and teaching tool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1" y="1511300"/>
            <a:ext cx="2089355" cy="6477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248402" y="1415144"/>
            <a:ext cx="3113801" cy="947057"/>
            <a:chOff x="6248401" y="1415142"/>
            <a:chExt cx="3113801" cy="94705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1" y="1415142"/>
              <a:ext cx="736600" cy="94705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023100" y="1435100"/>
              <a:ext cx="23391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reflection stA="74000" endPos="30000" dist="12700" dir="5400000" sy="-100000" algn="bl" rotWithShape="0"/>
                  </a:effectLst>
                  <a:latin typeface="Charcoal CY"/>
                </a:rPr>
                <a:t>VirtualBox</a:t>
              </a:r>
              <a:endPara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stA="74000" endPos="30000" dist="12700" dir="5400000" sy="-100000" algn="bl" rotWithShape="0"/>
                </a:effectLst>
                <a:latin typeface="Charcoal C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0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Lifemapper in KVM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Preparation:</a:t>
            </a:r>
          </a:p>
          <a:p>
            <a:pPr lvl="1"/>
            <a:r>
              <a:rPr lang="en-US" dirty="0" smtClean="0"/>
              <a:t>rocks-201: virtualized LmCompute at SDSC, compute for Kansas</a:t>
            </a:r>
          </a:p>
          <a:p>
            <a:pPr lvl="2"/>
            <a:r>
              <a:rPr lang="en-US" dirty="0" smtClean="0"/>
              <a:t>Automated dependencies and install process </a:t>
            </a:r>
          </a:p>
          <a:p>
            <a:pPr lvl="2"/>
            <a:r>
              <a:rPr lang="en-US" dirty="0" smtClean="0"/>
              <a:t>Made configurable</a:t>
            </a:r>
          </a:p>
          <a:p>
            <a:pPr lvl="1"/>
            <a:r>
              <a:rPr lang="en-US" dirty="0" smtClean="0"/>
              <a:t>rocks-204: virtualized servers at SDSC, compute for rocks-201</a:t>
            </a:r>
          </a:p>
          <a:p>
            <a:pPr lvl="2"/>
            <a:r>
              <a:rPr lang="en-US" dirty="0" smtClean="0"/>
              <a:t>Automated install</a:t>
            </a:r>
          </a:p>
          <a:p>
            <a:pPr lvl="2"/>
            <a:r>
              <a:rPr lang="en-US" dirty="0" smtClean="0"/>
              <a:t>Unbound from Kansas - made configurable</a:t>
            </a:r>
          </a:p>
          <a:p>
            <a:pPr lvl="2"/>
            <a:r>
              <a:rPr lang="en-US" dirty="0" smtClean="0"/>
              <a:t>Bootstrapped database – big deal!</a:t>
            </a:r>
          </a:p>
          <a:p>
            <a:pPr lvl="1"/>
            <a:r>
              <a:rPr lang="en-US" dirty="0" smtClean="0"/>
              <a:t>Configured connections</a:t>
            </a:r>
          </a:p>
          <a:p>
            <a:r>
              <a:rPr lang="en-US" dirty="0" smtClean="0"/>
              <a:t>Demo:</a:t>
            </a:r>
          </a:p>
          <a:p>
            <a:pPr lvl="1"/>
            <a:r>
              <a:rPr lang="en-US" dirty="0" smtClean="0"/>
              <a:t>Start LmDbServer pipeline, show output, job results</a:t>
            </a:r>
          </a:p>
          <a:p>
            <a:pPr lvl="1"/>
            <a:r>
              <a:rPr lang="en-US" dirty="0" smtClean="0"/>
              <a:t>Start LmCompute, show job progression</a:t>
            </a:r>
          </a:p>
          <a:p>
            <a:pPr lvl="1"/>
            <a:r>
              <a:rPr lang="en-US" dirty="0" smtClean="0"/>
              <a:t>Output web 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7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36538"/>
            <a:ext cx="10972800" cy="1143000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dirty="0" smtClean="0"/>
              <a:t>development </a:t>
            </a:r>
            <a:r>
              <a:rPr lang="en-US" dirty="0" smtClean="0"/>
              <a:t>to production deployment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018857"/>
              </p:ext>
            </p:extLst>
          </p:nvPr>
        </p:nvGraphicFramePr>
        <p:xfrm>
          <a:off x="558800" y="2590806"/>
          <a:ext cx="10972800" cy="4069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1443038"/>
            <a:ext cx="10972800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kern="1200">
                <a:solidFill>
                  <a:srgbClr val="31859C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2000" dirty="0" smtClean="0"/>
              <a:t>Focus: </a:t>
            </a:r>
            <a:r>
              <a:rPr lang="en-US" sz="2000" dirty="0">
                <a:solidFill>
                  <a:schemeClr val="tx1"/>
                </a:solidFill>
              </a:rPr>
              <a:t>f</a:t>
            </a:r>
            <a:r>
              <a:rPr lang="en-US" sz="2000" dirty="0" smtClean="0">
                <a:solidFill>
                  <a:schemeClr val="tx1"/>
                </a:solidFill>
              </a:rPr>
              <a:t>acilitate easy-</a:t>
            </a: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dirty="0" smtClean="0">
                <a:solidFill>
                  <a:schemeClr val="tx1"/>
                </a:solidFill>
              </a:rPr>
              <a:t>o-use solutions to provide seamless integration of </a:t>
            </a:r>
            <a:r>
              <a:rPr lang="en-US" sz="2000" dirty="0" err="1" smtClean="0">
                <a:solidFill>
                  <a:schemeClr val="tx1"/>
                </a:solidFill>
              </a:rPr>
              <a:t>sw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hw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39801" y="2095501"/>
            <a:ext cx="9664700" cy="419100"/>
            <a:chOff x="939800" y="2095500"/>
            <a:chExt cx="9664700" cy="419100"/>
          </a:xfrm>
        </p:grpSpPr>
        <p:sp>
          <p:nvSpPr>
            <p:cNvPr id="15" name="Rectangle 14"/>
            <p:cNvSpPr/>
            <p:nvPr/>
          </p:nvSpPr>
          <p:spPr>
            <a:xfrm>
              <a:off x="939800" y="2108200"/>
              <a:ext cx="9664700" cy="3937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61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55700" y="209550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SW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21200" y="2095500"/>
              <a:ext cx="522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VM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6000" y="2095500"/>
              <a:ext cx="2146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>
                      <a:lumMod val="50000"/>
                    </a:schemeClr>
                  </a:solidFill>
                </a:rPr>
                <a:t>Complete system</a:t>
              </a:r>
              <a:endParaRPr lang="en-US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2" name="Plus 11"/>
            <p:cNvSpPr/>
            <p:nvPr/>
          </p:nvSpPr>
          <p:spPr>
            <a:xfrm>
              <a:off x="2557781" y="2095500"/>
              <a:ext cx="439419" cy="419100"/>
            </a:xfrm>
            <a:prstGeom prst="mathPlus">
              <a:avLst/>
            </a:prstGeom>
            <a:solidFill>
              <a:srgbClr val="3366FF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solidFill>
                  <a:srgbClr val="17375E"/>
                </a:solidFill>
              </a:endParaRPr>
            </a:p>
          </p:txBody>
        </p:sp>
        <p:sp>
          <p:nvSpPr>
            <p:cNvPr id="14" name="Equal 13"/>
            <p:cNvSpPr/>
            <p:nvPr/>
          </p:nvSpPr>
          <p:spPr>
            <a:xfrm>
              <a:off x="6184900" y="2108200"/>
              <a:ext cx="457200" cy="393700"/>
            </a:xfrm>
            <a:prstGeom prst="mathEqual">
              <a:avLst/>
            </a:prstGeom>
            <a:solidFill>
              <a:srgbClr val="3366FF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rtlCol="0" anchor="ctr" anchorCtr="0">
              <a:noAutofit/>
            </a:bodyPr>
            <a:lstStyle/>
            <a:p>
              <a:pPr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kern="12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 descr="rock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19" y="4020283"/>
            <a:ext cx="851999" cy="8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4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88" y="274638"/>
            <a:ext cx="10972800" cy="895170"/>
          </a:xfrm>
        </p:spPr>
        <p:txBody>
          <a:bodyPr>
            <a:normAutofit/>
          </a:bodyPr>
          <a:lstStyle/>
          <a:p>
            <a:r>
              <a:rPr lang="en-US" dirty="0" smtClean="0"/>
              <a:t>From                     to Deck </a:t>
            </a:r>
            <a:r>
              <a:rPr lang="en-US" dirty="0" smtClean="0"/>
              <a:t>of Virtual Components</a:t>
            </a:r>
            <a:endParaRPr lang="en-US" dirty="0"/>
          </a:p>
        </p:txBody>
      </p:sp>
      <p:grpSp>
        <p:nvGrpSpPr>
          <p:cNvPr id="186" name="Group 185"/>
          <p:cNvGrpSpPr/>
          <p:nvPr/>
        </p:nvGrpSpPr>
        <p:grpSpPr>
          <a:xfrm>
            <a:off x="3349336" y="1367807"/>
            <a:ext cx="2443024" cy="5208365"/>
            <a:chOff x="439877" y="1154334"/>
            <a:chExt cx="2443023" cy="5208365"/>
          </a:xfrm>
        </p:grpSpPr>
        <p:grpSp>
          <p:nvGrpSpPr>
            <p:cNvPr id="178" name="Group 177"/>
            <p:cNvGrpSpPr/>
            <p:nvPr/>
          </p:nvGrpSpPr>
          <p:grpSpPr>
            <a:xfrm>
              <a:off x="439877" y="1534784"/>
              <a:ext cx="2443023" cy="4827915"/>
              <a:chOff x="528777" y="1217284"/>
              <a:chExt cx="2443023" cy="4827915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528777" y="1217284"/>
                <a:ext cx="2443023" cy="4827915"/>
              </a:xfrm>
              <a:prstGeom prst="roundRect">
                <a:avLst/>
              </a:prstGeom>
              <a:gradFill>
                <a:gsLst>
                  <a:gs pos="0">
                    <a:schemeClr val="accent6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Left-Right Arrow 11"/>
              <p:cNvSpPr/>
              <p:nvPr/>
            </p:nvSpPr>
            <p:spPr>
              <a:xfrm rot="16200000">
                <a:off x="1516741" y="3307752"/>
                <a:ext cx="550253" cy="231430"/>
              </a:xfrm>
              <a:prstGeom prst="leftRightArrow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756799" y="1319434"/>
                <a:ext cx="1848081" cy="1703166"/>
                <a:chOff x="1086999" y="1560734"/>
                <a:chExt cx="1848081" cy="1703166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348204" y="1926283"/>
                  <a:ext cx="1095171" cy="1032817"/>
                  <a:chOff x="6390104" y="3805883"/>
                  <a:chExt cx="1095171" cy="1032817"/>
                </a:xfrm>
              </p:grpSpPr>
              <p:sp>
                <p:nvSpPr>
                  <p:cNvPr id="61" name="Rounded Rectangle 60"/>
                  <p:cNvSpPr>
                    <a:spLocks noChangeAspect="1"/>
                  </p:cNvSpPr>
                  <p:nvPr/>
                </p:nvSpPr>
                <p:spPr>
                  <a:xfrm>
                    <a:off x="6421053" y="3805883"/>
                    <a:ext cx="1033272" cy="1032817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6390104" y="3869383"/>
                    <a:ext cx="109517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 err="1" smtClean="0"/>
                      <a:t>LmCompute</a:t>
                    </a:r>
                    <a:endParaRPr lang="en-US" sz="1400" b="1" dirty="0" smtClean="0"/>
                  </a:p>
                  <a:p>
                    <a:r>
                      <a:rPr lang="en-US" sz="1400" b="1" dirty="0" smtClean="0"/>
                      <a:t>Cluster </a:t>
                    </a:r>
                    <a:endParaRPr lang="en-US" sz="1400" dirty="0"/>
                  </a:p>
                </p:txBody>
              </p:sp>
              <p:pic>
                <p:nvPicPr>
                  <p:cNvPr id="63" name="Picture 21" descr="animationbackgroundta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75043" y="4406831"/>
                    <a:ext cx="525293" cy="3912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68" name="TextBox 67"/>
                <p:cNvSpPr txBox="1"/>
                <p:nvPr/>
              </p:nvSpPr>
              <p:spPr>
                <a:xfrm>
                  <a:off x="1086999" y="1560734"/>
                  <a:ext cx="184808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>
                          <a:lumMod val="75000"/>
                        </a:schemeClr>
                      </a:solidFill>
                    </a:rPr>
                    <a:t> r</a:t>
                  </a:r>
                  <a:r>
                    <a:rPr lang="en-US" sz="16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ocks-201.sdsc.edu</a:t>
                  </a:r>
                  <a:endParaRPr lang="en-US" sz="16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70" name="Group 69"/>
                <p:cNvGrpSpPr/>
                <p:nvPr/>
              </p:nvGrpSpPr>
              <p:grpSpPr>
                <a:xfrm>
                  <a:off x="1500603" y="2078683"/>
                  <a:ext cx="1095171" cy="1032817"/>
                  <a:chOff x="6390103" y="3805883"/>
                  <a:chExt cx="1095171" cy="1032817"/>
                </a:xfrm>
              </p:grpSpPr>
              <p:sp>
                <p:nvSpPr>
                  <p:cNvPr id="71" name="Rounded Rectangle 70"/>
                  <p:cNvSpPr>
                    <a:spLocks noChangeAspect="1"/>
                  </p:cNvSpPr>
                  <p:nvPr/>
                </p:nvSpPr>
                <p:spPr>
                  <a:xfrm>
                    <a:off x="6421053" y="3805883"/>
                    <a:ext cx="1033272" cy="1032817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6390103" y="3869383"/>
                    <a:ext cx="109517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 err="1" smtClean="0"/>
                      <a:t>LmCompute</a:t>
                    </a:r>
                    <a:endParaRPr lang="en-US" sz="1400" b="1" dirty="0" smtClean="0"/>
                  </a:p>
                  <a:p>
                    <a:r>
                      <a:rPr lang="en-US" sz="1400" b="1" dirty="0" smtClean="0"/>
                      <a:t>Cluster </a:t>
                    </a:r>
                    <a:endParaRPr lang="en-US" sz="1400" dirty="0"/>
                  </a:p>
                </p:txBody>
              </p:sp>
              <p:pic>
                <p:nvPicPr>
                  <p:cNvPr id="73" name="Picture 21" descr="animationbackgroundta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75043" y="4406831"/>
                    <a:ext cx="525293" cy="3912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74" name="Group 73"/>
                <p:cNvGrpSpPr/>
                <p:nvPr/>
              </p:nvGrpSpPr>
              <p:grpSpPr>
                <a:xfrm>
                  <a:off x="1653003" y="2231083"/>
                  <a:ext cx="1095171" cy="1032817"/>
                  <a:chOff x="6390103" y="3805883"/>
                  <a:chExt cx="1095171" cy="1032817"/>
                </a:xfrm>
              </p:grpSpPr>
              <p:sp>
                <p:nvSpPr>
                  <p:cNvPr id="75" name="Rounded Rectangle 74"/>
                  <p:cNvSpPr>
                    <a:spLocks noChangeAspect="1"/>
                  </p:cNvSpPr>
                  <p:nvPr/>
                </p:nvSpPr>
                <p:spPr>
                  <a:xfrm>
                    <a:off x="6421053" y="3805883"/>
                    <a:ext cx="1033272" cy="1032817"/>
                  </a:xfrm>
                  <a:prstGeom prst="roundRect">
                    <a:avLst>
                      <a:gd name="adj" fmla="val 6141"/>
                    </a:avLst>
                  </a:prstGeom>
                  <a:gradFill>
                    <a:gsLst>
                      <a:gs pos="0">
                        <a:schemeClr val="accent3">
                          <a:lumMod val="75000"/>
                        </a:schemeClr>
                      </a:gs>
                      <a:gs pos="49000">
                        <a:schemeClr val="accent3">
                          <a:lumMod val="40000"/>
                          <a:lumOff val="60000"/>
                        </a:schemeClr>
                      </a:gs>
                      <a:gs pos="100000">
                        <a:schemeClr val="accent3">
                          <a:tint val="15000"/>
                          <a:satMod val="350000"/>
                        </a:schemeClr>
                      </a:gs>
                    </a:gsLst>
                  </a:gradFill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6390103" y="3869383"/>
                    <a:ext cx="109517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1" dirty="0" err="1" smtClean="0"/>
                      <a:t>LmCompute</a:t>
                    </a:r>
                    <a:endParaRPr lang="en-US" sz="1400" b="1" dirty="0" smtClean="0"/>
                  </a:p>
                  <a:p>
                    <a:r>
                      <a:rPr lang="en-US" sz="1400" b="1" dirty="0" smtClean="0"/>
                      <a:t>Cluster </a:t>
                    </a:r>
                    <a:endParaRPr lang="en-US" sz="1400" dirty="0"/>
                  </a:p>
                </p:txBody>
              </p:sp>
              <p:pic>
                <p:nvPicPr>
                  <p:cNvPr id="77" name="Picture 21" descr="animationbackgroundtan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75043" y="4406831"/>
                    <a:ext cx="525293" cy="3912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grpSp>
            <p:nvGrpSpPr>
              <p:cNvPr id="97" name="Group 96"/>
              <p:cNvGrpSpPr/>
              <p:nvPr/>
            </p:nvGrpSpPr>
            <p:grpSpPr>
              <a:xfrm>
                <a:off x="756799" y="3745134"/>
                <a:ext cx="1961001" cy="2016387"/>
                <a:chOff x="756799" y="3605434"/>
                <a:chExt cx="1961001" cy="2016387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827777" y="3981388"/>
                  <a:ext cx="1610623" cy="1640433"/>
                  <a:chOff x="7901677" y="1682688"/>
                  <a:chExt cx="1610623" cy="1640433"/>
                </a:xfrm>
              </p:grpSpPr>
              <p:sp>
                <p:nvSpPr>
                  <p:cNvPr id="84" name="Rounded Rectangle 83"/>
                  <p:cNvSpPr>
                    <a:spLocks noChangeAspect="1"/>
                  </p:cNvSpPr>
                  <p:nvPr/>
                </p:nvSpPr>
                <p:spPr>
                  <a:xfrm>
                    <a:off x="7901677" y="1712742"/>
                    <a:ext cx="1610623" cy="1610379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8058700" y="1682688"/>
                    <a:ext cx="1296576" cy="1630908"/>
                    <a:chOff x="8986541" y="1987488"/>
                    <a:chExt cx="1296576" cy="1630908"/>
                  </a:xfrm>
                </p:grpSpPr>
                <p:sp>
                  <p:nvSpPr>
                    <p:cNvPr id="86" name="TextBox 85"/>
                    <p:cNvSpPr txBox="1"/>
                    <p:nvPr/>
                  </p:nvSpPr>
                  <p:spPr>
                    <a:xfrm>
                      <a:off x="9089116" y="1987488"/>
                      <a:ext cx="109142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LmDbServer</a:t>
                      </a:r>
                      <a:endParaRPr lang="en-US" sz="1400" dirty="0"/>
                    </a:p>
                  </p:txBody>
                </p:sp>
                <p:grpSp>
                  <p:nvGrpSpPr>
                    <p:cNvPr id="87" name="Group 86"/>
                    <p:cNvGrpSpPr/>
                    <p:nvPr/>
                  </p:nvGrpSpPr>
                  <p:grpSpPr>
                    <a:xfrm>
                      <a:off x="8986541" y="2362200"/>
                      <a:ext cx="1296576" cy="1256196"/>
                      <a:chOff x="9621541" y="2082800"/>
                      <a:chExt cx="1296576" cy="1256196"/>
                    </a:xfrm>
                  </p:grpSpPr>
                  <p:pic>
                    <p:nvPicPr>
                      <p:cNvPr id="88" name="Picture 20" descr="exec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64699" y="2628899"/>
                        <a:ext cx="641237" cy="6340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89" name="Group 88"/>
                      <p:cNvGrpSpPr/>
                      <p:nvPr/>
                    </p:nvGrpSpPr>
                    <p:grpSpPr>
                      <a:xfrm>
                        <a:off x="9621541" y="2082800"/>
                        <a:ext cx="1296576" cy="1256196"/>
                        <a:chOff x="1537420" y="2747863"/>
                        <a:chExt cx="1483298" cy="1437102"/>
                      </a:xfrm>
                    </p:grpSpPr>
                    <p:pic>
                      <p:nvPicPr>
                        <p:cNvPr id="90" name="Picture 4" descr="Momordica charantia ma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5448" y="3038442"/>
                          <a:ext cx="567321" cy="2818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1" name="Picture 7" descr="wolf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7785" y="2747863"/>
                          <a:ext cx="320836" cy="27097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2" name="Picture 9" descr="lotus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7420" y="3067499"/>
                          <a:ext cx="343158" cy="2898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3" name="Picture 9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104437" y="2754761"/>
                          <a:ext cx="572030" cy="28280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4" name="Picture 13" descr="distortedlogo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9150" y="3372606"/>
                          <a:ext cx="821568" cy="81235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5" name="Picture 8" descr="snake_big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3403" y="3094973"/>
                          <a:ext cx="297192" cy="2510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</p:grpSp>
            <p:grpSp>
              <p:nvGrpSpPr>
                <p:cNvPr id="79" name="Group 78"/>
                <p:cNvGrpSpPr/>
                <p:nvPr/>
              </p:nvGrpSpPr>
              <p:grpSpPr>
                <a:xfrm>
                  <a:off x="1413522" y="4316911"/>
                  <a:ext cx="1304278" cy="1296489"/>
                  <a:chOff x="8246122" y="4850311"/>
                  <a:chExt cx="1304278" cy="1296489"/>
                </a:xfrm>
              </p:grpSpPr>
              <p:sp>
                <p:nvSpPr>
                  <p:cNvPr id="80" name="Rounded Rectangle 79"/>
                  <p:cNvSpPr>
                    <a:spLocks noChangeAspect="1"/>
                  </p:cNvSpPr>
                  <p:nvPr/>
                </p:nvSpPr>
                <p:spPr>
                  <a:xfrm>
                    <a:off x="8246122" y="4850311"/>
                    <a:ext cx="1298448" cy="1296489"/>
                  </a:xfrm>
                  <a:prstGeom prst="roundRect">
                    <a:avLst>
                      <a:gd name="adj" fmla="val 6141"/>
                    </a:avLst>
                  </a:prstGeom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81" name="TextBox 80"/>
                  <p:cNvSpPr txBox="1"/>
                  <p:nvPr/>
                </p:nvSpPr>
                <p:spPr>
                  <a:xfrm>
                    <a:off x="8269927" y="4915953"/>
                    <a:ext cx="1280473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 smtClean="0"/>
                      <a:t>LmWebServer</a:t>
                    </a:r>
                    <a:endParaRPr lang="en-US" sz="1400" b="1" dirty="0"/>
                  </a:p>
                </p:txBody>
              </p:sp>
              <p:pic>
                <p:nvPicPr>
                  <p:cNvPr id="82" name="Picture 81" descr="LMWebsitePic.png"/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72384" y="5378323"/>
                    <a:ext cx="881142" cy="44041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6" name="TextBox 95"/>
                <p:cNvSpPr txBox="1"/>
                <p:nvPr/>
              </p:nvSpPr>
              <p:spPr>
                <a:xfrm>
                  <a:off x="756799" y="3605434"/>
                  <a:ext cx="184808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>
                      <a:solidFill>
                        <a:schemeClr val="tx2">
                          <a:lumMod val="75000"/>
                        </a:schemeClr>
                      </a:solidFill>
                    </a:rPr>
                    <a:t> r</a:t>
                  </a:r>
                  <a:r>
                    <a:rPr lang="en-US" sz="16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ocks-204.sdsc.edu</a:t>
                  </a:r>
                  <a:endParaRPr lang="en-US" sz="16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136" name="TextBox 135"/>
              <p:cNvSpPr txBox="1"/>
              <p:nvPr/>
            </p:nvSpPr>
            <p:spPr>
              <a:xfrm>
                <a:off x="1899800" y="3173634"/>
                <a:ext cx="8139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public</a:t>
                </a:r>
              </a:p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network</a:t>
                </a:r>
                <a:endParaRPr lang="en-US" sz="1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83" name="TextBox 182"/>
            <p:cNvSpPr txBox="1"/>
            <p:nvPr/>
          </p:nvSpPr>
          <p:spPr>
            <a:xfrm>
              <a:off x="607254" y="1154334"/>
              <a:ext cx="21082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KVM: 2 virtual clusters</a:t>
              </a:r>
              <a:endParaRPr lang="en-US" sz="1600" b="1" dirty="0"/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9118448" y="1246217"/>
            <a:ext cx="2443021" cy="5208365"/>
            <a:chOff x="3614877" y="1154334"/>
            <a:chExt cx="2443023" cy="5208365"/>
          </a:xfrm>
        </p:grpSpPr>
        <p:grpSp>
          <p:nvGrpSpPr>
            <p:cNvPr id="177" name="Group 176"/>
            <p:cNvGrpSpPr/>
            <p:nvPr/>
          </p:nvGrpSpPr>
          <p:grpSpPr>
            <a:xfrm>
              <a:off x="3614877" y="1534784"/>
              <a:ext cx="2443023" cy="4827915"/>
              <a:chOff x="3614877" y="1293484"/>
              <a:chExt cx="2443023" cy="482791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3614877" y="1293484"/>
                <a:ext cx="2443023" cy="4827915"/>
              </a:xfrm>
              <a:prstGeom prst="roundRect">
                <a:avLst/>
              </a:prstGeom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grpSp>
            <p:nvGrpSpPr>
              <p:cNvPr id="176" name="Group 175"/>
              <p:cNvGrpSpPr/>
              <p:nvPr/>
            </p:nvGrpSpPr>
            <p:grpSpPr>
              <a:xfrm>
                <a:off x="3842899" y="1471834"/>
                <a:ext cx="1982321" cy="4340487"/>
                <a:chOff x="3842899" y="1471834"/>
                <a:chExt cx="1982321" cy="4340487"/>
              </a:xfrm>
            </p:grpSpPr>
            <p:grpSp>
              <p:nvGrpSpPr>
                <p:cNvPr id="99" name="Group 98"/>
                <p:cNvGrpSpPr/>
                <p:nvPr/>
              </p:nvGrpSpPr>
              <p:grpSpPr>
                <a:xfrm>
                  <a:off x="3842899" y="1471834"/>
                  <a:ext cx="1661177" cy="1703166"/>
                  <a:chOff x="1086999" y="1560734"/>
                  <a:chExt cx="1661177" cy="1703166"/>
                </a:xfrm>
              </p:grpSpPr>
              <p:grpSp>
                <p:nvGrpSpPr>
                  <p:cNvPr id="100" name="Group 99"/>
                  <p:cNvGrpSpPr/>
                  <p:nvPr/>
                </p:nvGrpSpPr>
                <p:grpSpPr>
                  <a:xfrm>
                    <a:off x="1348203" y="1926283"/>
                    <a:ext cx="1095174" cy="1032817"/>
                    <a:chOff x="6390103" y="3805883"/>
                    <a:chExt cx="1095174" cy="1032817"/>
                  </a:xfrm>
                </p:grpSpPr>
                <p:sp>
                  <p:nvSpPr>
                    <p:cNvPr id="110" name="Rounded Rectangle 109"/>
                    <p:cNvSpPr>
                      <a:spLocks noChangeAspect="1"/>
                    </p:cNvSpPr>
                    <p:nvPr/>
                  </p:nvSpPr>
                  <p:spPr>
                    <a:xfrm>
                      <a:off x="6421053" y="3805883"/>
                      <a:ext cx="1033272" cy="1032817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11" name="TextBox 110"/>
                    <p:cNvSpPr txBox="1"/>
                    <p:nvPr/>
                  </p:nvSpPr>
                  <p:spPr>
                    <a:xfrm>
                      <a:off x="6390103" y="3869383"/>
                      <a:ext cx="10951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err="1" smtClean="0"/>
                        <a:t>LmCompute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Cluster </a:t>
                      </a:r>
                      <a:endParaRPr lang="en-US" sz="1400" dirty="0"/>
                    </a:p>
                  </p:txBody>
                </p:sp>
                <p:pic>
                  <p:nvPicPr>
                    <p:cNvPr id="112" name="Picture 21" descr="animationbackgroundta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675043" y="4406831"/>
                      <a:ext cx="525293" cy="3912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1086999" y="1560734"/>
                    <a:ext cx="108234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 </a:t>
                    </a:r>
                    <a:r>
                      <a:rPr lang="en-US" sz="1600" b="1" dirty="0" smtClean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fe2.public</a:t>
                    </a:r>
                    <a:endParaRPr lang="en-US" sz="1600" b="1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  <p:grpSp>
                <p:nvGrpSpPr>
                  <p:cNvPr id="102" name="Group 101"/>
                  <p:cNvGrpSpPr/>
                  <p:nvPr/>
                </p:nvGrpSpPr>
                <p:grpSpPr>
                  <a:xfrm>
                    <a:off x="1500603" y="2078683"/>
                    <a:ext cx="1095174" cy="1032817"/>
                    <a:chOff x="6390103" y="3805883"/>
                    <a:chExt cx="1095174" cy="1032817"/>
                  </a:xfrm>
                </p:grpSpPr>
                <p:sp>
                  <p:nvSpPr>
                    <p:cNvPr id="107" name="Rounded Rectangle 106"/>
                    <p:cNvSpPr>
                      <a:spLocks noChangeAspect="1"/>
                    </p:cNvSpPr>
                    <p:nvPr/>
                  </p:nvSpPr>
                  <p:spPr>
                    <a:xfrm>
                      <a:off x="6421053" y="3805883"/>
                      <a:ext cx="1033272" cy="1032817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6390103" y="3869383"/>
                      <a:ext cx="10951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err="1" smtClean="0"/>
                        <a:t>LmCompute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Cluster </a:t>
                      </a:r>
                      <a:endParaRPr lang="en-US" sz="1400" dirty="0"/>
                    </a:p>
                  </p:txBody>
                </p:sp>
                <p:pic>
                  <p:nvPicPr>
                    <p:cNvPr id="109" name="Picture 21" descr="animationbackgroundta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675043" y="4406831"/>
                      <a:ext cx="525293" cy="3912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653002" y="2231083"/>
                    <a:ext cx="1095174" cy="1032817"/>
                    <a:chOff x="6390102" y="3805883"/>
                    <a:chExt cx="1095174" cy="1032817"/>
                  </a:xfrm>
                </p:grpSpPr>
                <p:sp>
                  <p:nvSpPr>
                    <p:cNvPr id="104" name="Rounded Rectangle 103"/>
                    <p:cNvSpPr>
                      <a:spLocks noChangeAspect="1"/>
                    </p:cNvSpPr>
                    <p:nvPr/>
                  </p:nvSpPr>
                  <p:spPr>
                    <a:xfrm>
                      <a:off x="6421053" y="3805883"/>
                      <a:ext cx="1033272" cy="1032817"/>
                    </a:xfrm>
                    <a:prstGeom prst="roundRect">
                      <a:avLst>
                        <a:gd name="adj" fmla="val 6141"/>
                      </a:avLst>
                    </a:prstGeom>
                    <a:gradFill>
                      <a:gsLst>
                        <a:gs pos="0">
                          <a:schemeClr val="accent3">
                            <a:lumMod val="75000"/>
                          </a:schemeClr>
                        </a:gs>
                        <a:gs pos="35000">
                          <a:schemeClr val="accent3">
                            <a:tint val="37000"/>
                            <a:satMod val="300000"/>
                          </a:schemeClr>
                        </a:gs>
                        <a:gs pos="100000">
                          <a:schemeClr val="accent3">
                            <a:tint val="15000"/>
                            <a:satMod val="350000"/>
                          </a:schemeClr>
                        </a:gs>
                      </a:gsLst>
                    </a:gradFill>
                  </p:spPr>
                  <p:style>
                    <a:lnRef idx="1">
                      <a:schemeClr val="accent3"/>
                    </a:lnRef>
                    <a:fillRef idx="2">
                      <a:schemeClr val="accent3"/>
                    </a:fillRef>
                    <a:effectRef idx="1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05" name="TextBox 104"/>
                    <p:cNvSpPr txBox="1"/>
                    <p:nvPr/>
                  </p:nvSpPr>
                  <p:spPr>
                    <a:xfrm>
                      <a:off x="6390102" y="3869383"/>
                      <a:ext cx="109517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err="1" smtClean="0"/>
                        <a:t>LmCompute</a:t>
                      </a:r>
                      <a:endParaRPr lang="en-US" sz="1400" b="1" dirty="0" smtClean="0"/>
                    </a:p>
                    <a:p>
                      <a:r>
                        <a:rPr lang="en-US" sz="1400" b="1" dirty="0" smtClean="0"/>
                        <a:t>Cluster </a:t>
                      </a:r>
                      <a:endParaRPr lang="en-US" sz="1400" dirty="0"/>
                    </a:p>
                  </p:txBody>
                </p:sp>
                <p:pic>
                  <p:nvPicPr>
                    <p:cNvPr id="106" name="Picture 21" descr="animationbackgroundtan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675043" y="4406831"/>
                      <a:ext cx="525293" cy="3912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113" name="Group 112"/>
                <p:cNvGrpSpPr/>
                <p:nvPr/>
              </p:nvGrpSpPr>
              <p:grpSpPr>
                <a:xfrm>
                  <a:off x="3842899" y="3795934"/>
                  <a:ext cx="1961001" cy="2016387"/>
                  <a:chOff x="756799" y="3605434"/>
                  <a:chExt cx="1961001" cy="2016387"/>
                </a:xfrm>
              </p:grpSpPr>
              <p:grpSp>
                <p:nvGrpSpPr>
                  <p:cNvPr id="114" name="Group 113"/>
                  <p:cNvGrpSpPr/>
                  <p:nvPr/>
                </p:nvGrpSpPr>
                <p:grpSpPr>
                  <a:xfrm>
                    <a:off x="827777" y="3981388"/>
                    <a:ext cx="1610623" cy="1640433"/>
                    <a:chOff x="7901677" y="1682688"/>
                    <a:chExt cx="1610623" cy="1640433"/>
                  </a:xfrm>
                </p:grpSpPr>
                <p:sp>
                  <p:nvSpPr>
                    <p:cNvPr id="120" name="Rounded Rectangle 119"/>
                    <p:cNvSpPr>
                      <a:spLocks noChangeAspect="1"/>
                    </p:cNvSpPr>
                    <p:nvPr/>
                  </p:nvSpPr>
                  <p:spPr>
                    <a:xfrm>
                      <a:off x="7901677" y="1712742"/>
                      <a:ext cx="1610623" cy="1610379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grpSp>
                  <p:nvGrpSpPr>
                    <p:cNvPr id="121" name="Group 120"/>
                    <p:cNvGrpSpPr/>
                    <p:nvPr/>
                  </p:nvGrpSpPr>
                  <p:grpSpPr>
                    <a:xfrm>
                      <a:off x="8058700" y="1682688"/>
                      <a:ext cx="1296576" cy="1630908"/>
                      <a:chOff x="8986541" y="1987488"/>
                      <a:chExt cx="1296576" cy="1630908"/>
                    </a:xfrm>
                  </p:grpSpPr>
                  <p:sp>
                    <p:nvSpPr>
                      <p:cNvPr id="122" name="TextBox 121"/>
                      <p:cNvSpPr txBox="1"/>
                      <p:nvPr/>
                    </p:nvSpPr>
                    <p:spPr>
                      <a:xfrm>
                        <a:off x="9089116" y="1987488"/>
                        <a:ext cx="1091427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 smtClean="0"/>
                          <a:t>LmDbServer</a:t>
                        </a:r>
                        <a:endParaRPr lang="en-US" sz="1400" dirty="0"/>
                      </a:p>
                    </p:txBody>
                  </p:sp>
                  <p:grpSp>
                    <p:nvGrpSpPr>
                      <p:cNvPr id="123" name="Group 122"/>
                      <p:cNvGrpSpPr/>
                      <p:nvPr/>
                    </p:nvGrpSpPr>
                    <p:grpSpPr>
                      <a:xfrm>
                        <a:off x="8986541" y="2362200"/>
                        <a:ext cx="1296576" cy="1256196"/>
                        <a:chOff x="9621541" y="2082800"/>
                        <a:chExt cx="1296576" cy="1256196"/>
                      </a:xfrm>
                    </p:grpSpPr>
                    <p:pic>
                      <p:nvPicPr>
                        <p:cNvPr id="124" name="Picture 20" descr="exec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64699" y="2628899"/>
                          <a:ext cx="641237" cy="634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25" name="Group 124"/>
                        <p:cNvGrpSpPr/>
                        <p:nvPr/>
                      </p:nvGrpSpPr>
                      <p:grpSpPr>
                        <a:xfrm>
                          <a:off x="9621541" y="2082800"/>
                          <a:ext cx="1296576" cy="1256196"/>
                          <a:chOff x="1537420" y="2747863"/>
                          <a:chExt cx="1483298" cy="1437102"/>
                        </a:xfrm>
                      </p:grpSpPr>
                      <p:pic>
                        <p:nvPicPr>
                          <p:cNvPr id="126" name="Picture 4" descr="Momordica charantia ma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5448" y="3038442"/>
                            <a:ext cx="567321" cy="2818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7" name="Picture 7" descr="wolf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97785" y="2747863"/>
                            <a:ext cx="320836" cy="27097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8" name="Picture 9" descr="lotus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420" y="3067499"/>
                            <a:ext cx="343158" cy="28982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9" name="Picture 12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104437" y="2754761"/>
                            <a:ext cx="572030" cy="28280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30" name="Picture 13" descr="distortedlogo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9150" y="3372606"/>
                            <a:ext cx="821568" cy="81235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31" name="Picture 8" descr="snake_bi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43403" y="3094973"/>
                            <a:ext cx="297192" cy="2510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</p:grpSp>
              <p:grpSp>
                <p:nvGrpSpPr>
                  <p:cNvPr id="115" name="Group 114"/>
                  <p:cNvGrpSpPr/>
                  <p:nvPr/>
                </p:nvGrpSpPr>
                <p:grpSpPr>
                  <a:xfrm>
                    <a:off x="1413522" y="4316911"/>
                    <a:ext cx="1304278" cy="1296489"/>
                    <a:chOff x="8246122" y="4850311"/>
                    <a:chExt cx="1304278" cy="1296489"/>
                  </a:xfrm>
                </p:grpSpPr>
                <p:sp>
                  <p:nvSpPr>
                    <p:cNvPr id="117" name="Rounded Rectangle 116"/>
                    <p:cNvSpPr>
                      <a:spLocks noChangeAspect="1"/>
                    </p:cNvSpPr>
                    <p:nvPr/>
                  </p:nvSpPr>
                  <p:spPr>
                    <a:xfrm>
                      <a:off x="8246122" y="4850311"/>
                      <a:ext cx="1298448" cy="1296489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8269927" y="4915953"/>
                      <a:ext cx="128047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LmWebServer</a:t>
                      </a:r>
                      <a:endParaRPr lang="en-US" sz="1400" b="1" dirty="0"/>
                    </a:p>
                  </p:txBody>
                </p:sp>
                <p:pic>
                  <p:nvPicPr>
                    <p:cNvPr id="119" name="Picture 118" descr="LMWebsitePic.png"/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72384" y="5378323"/>
                      <a:ext cx="881142" cy="44041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756799" y="3605434"/>
                    <a:ext cx="979756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 </a:t>
                    </a:r>
                    <a:r>
                      <a:rPr lang="en-US" sz="1600" b="1" dirty="0" err="1" smtClean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fe.public</a:t>
                    </a:r>
                    <a:endParaRPr lang="en-US" sz="1600" b="1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32" name="Left-Right Arrow 131"/>
                <p:cNvSpPr/>
                <p:nvPr/>
              </p:nvSpPr>
              <p:spPr>
                <a:xfrm rot="16200000">
                  <a:off x="4602842" y="3485553"/>
                  <a:ext cx="550253" cy="231430"/>
                </a:xfrm>
                <a:prstGeom prst="left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137" name="TextBox 136"/>
                <p:cNvSpPr txBox="1"/>
                <p:nvPr/>
              </p:nvSpPr>
              <p:spPr>
                <a:xfrm>
                  <a:off x="5011299" y="3326034"/>
                  <a:ext cx="8139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smtClean="0">
                      <a:solidFill>
                        <a:schemeClr val="accent5">
                          <a:lumMod val="75000"/>
                        </a:schemeClr>
                      </a:solidFill>
                    </a:rPr>
                    <a:t>NAT</a:t>
                  </a:r>
                </a:p>
                <a:p>
                  <a:r>
                    <a:rPr lang="en-US" sz="1400" b="1" dirty="0" smtClean="0">
                      <a:solidFill>
                        <a:schemeClr val="accent5">
                          <a:lumMod val="75000"/>
                        </a:schemeClr>
                      </a:solidFill>
                    </a:rPr>
                    <a:t>network</a:t>
                  </a:r>
                  <a:endParaRPr lang="en-US" sz="1400" b="1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84" name="TextBox 183"/>
            <p:cNvSpPr txBox="1"/>
            <p:nvPr/>
          </p:nvSpPr>
          <p:spPr>
            <a:xfrm>
              <a:off x="3761914" y="1154334"/>
              <a:ext cx="21489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/>
                <a:t>VBox</a:t>
              </a:r>
              <a:r>
                <a:rPr lang="en-US" sz="1600" b="1" dirty="0" smtClean="0"/>
                <a:t>: 2 virtual clusters</a:t>
              </a:r>
              <a:endParaRPr lang="en-US" sz="16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26450" y="1313766"/>
            <a:ext cx="2443024" cy="5208365"/>
            <a:chOff x="6326447" y="1313764"/>
            <a:chExt cx="2443023" cy="5208365"/>
          </a:xfrm>
        </p:grpSpPr>
        <p:grpSp>
          <p:nvGrpSpPr>
            <p:cNvPr id="188" name="Group 187"/>
            <p:cNvGrpSpPr/>
            <p:nvPr/>
          </p:nvGrpSpPr>
          <p:grpSpPr>
            <a:xfrm>
              <a:off x="6326447" y="1313764"/>
              <a:ext cx="2443023" cy="5208365"/>
              <a:chOff x="6713677" y="1154334"/>
              <a:chExt cx="2443023" cy="5208365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6713677" y="1534784"/>
                <a:ext cx="2443023" cy="4827915"/>
                <a:chOff x="6269177" y="1255384"/>
                <a:chExt cx="2443023" cy="4827915"/>
              </a:xfrm>
            </p:grpSpPr>
            <p:sp>
              <p:nvSpPr>
                <p:cNvPr id="138" name="Rounded Rectangle 137"/>
                <p:cNvSpPr/>
                <p:nvPr/>
              </p:nvSpPr>
              <p:spPr>
                <a:xfrm>
                  <a:off x="6269177" y="1255384"/>
                  <a:ext cx="2443023" cy="4827915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100000">
                      <a:schemeClr val="bg1"/>
                    </a:gs>
                  </a:gsLst>
                </a:gra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grpSp>
              <p:nvGrpSpPr>
                <p:cNvPr id="181" name="Group 180"/>
                <p:cNvGrpSpPr/>
                <p:nvPr/>
              </p:nvGrpSpPr>
              <p:grpSpPr>
                <a:xfrm>
                  <a:off x="7416554" y="3287934"/>
                  <a:ext cx="1062964" cy="550360"/>
                  <a:chOff x="7416554" y="3287934"/>
                  <a:chExt cx="1062964" cy="550360"/>
                </a:xfrm>
              </p:grpSpPr>
              <p:sp>
                <p:nvSpPr>
                  <p:cNvPr id="172" name="Left-Right Arrow 171"/>
                  <p:cNvSpPr/>
                  <p:nvPr/>
                </p:nvSpPr>
                <p:spPr>
                  <a:xfrm rot="16200000">
                    <a:off x="7257142" y="3447453"/>
                    <a:ext cx="550253" cy="231430"/>
                  </a:xfrm>
                  <a:prstGeom prst="leftRightArrow">
                    <a:avLst/>
                  </a:pr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73" name="TextBox 172"/>
                  <p:cNvSpPr txBox="1"/>
                  <p:nvPr/>
                </p:nvSpPr>
                <p:spPr>
                  <a:xfrm>
                    <a:off x="7665599" y="3287934"/>
                    <a:ext cx="813919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private</a:t>
                    </a:r>
                  </a:p>
                  <a:p>
                    <a:r>
                      <a:rPr lang="en-US" sz="1400" b="1" dirty="0" smtClean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network</a:t>
                    </a:r>
                    <a:endParaRPr lang="en-US" sz="1400" b="1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3" name="Group 152"/>
                <p:cNvGrpSpPr/>
                <p:nvPr/>
              </p:nvGrpSpPr>
              <p:grpSpPr>
                <a:xfrm>
                  <a:off x="6497199" y="3757834"/>
                  <a:ext cx="1961001" cy="2016387"/>
                  <a:chOff x="756799" y="3605434"/>
                  <a:chExt cx="1961001" cy="2016387"/>
                </a:xfrm>
              </p:grpSpPr>
              <p:grpSp>
                <p:nvGrpSpPr>
                  <p:cNvPr id="154" name="Group 153"/>
                  <p:cNvGrpSpPr/>
                  <p:nvPr/>
                </p:nvGrpSpPr>
                <p:grpSpPr>
                  <a:xfrm>
                    <a:off x="827777" y="3981388"/>
                    <a:ext cx="1610623" cy="1640433"/>
                    <a:chOff x="7901677" y="1682688"/>
                    <a:chExt cx="1610623" cy="1640433"/>
                  </a:xfrm>
                </p:grpSpPr>
                <p:sp>
                  <p:nvSpPr>
                    <p:cNvPr id="160" name="Rounded Rectangle 159"/>
                    <p:cNvSpPr>
                      <a:spLocks noChangeAspect="1"/>
                    </p:cNvSpPr>
                    <p:nvPr/>
                  </p:nvSpPr>
                  <p:spPr>
                    <a:xfrm>
                      <a:off x="7901677" y="1712742"/>
                      <a:ext cx="1610623" cy="1610379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grpSp>
                  <p:nvGrpSpPr>
                    <p:cNvPr id="161" name="Group 160"/>
                    <p:cNvGrpSpPr/>
                    <p:nvPr/>
                  </p:nvGrpSpPr>
                  <p:grpSpPr>
                    <a:xfrm>
                      <a:off x="8058700" y="1682688"/>
                      <a:ext cx="1296576" cy="1630908"/>
                      <a:chOff x="8986541" y="1987488"/>
                      <a:chExt cx="1296576" cy="1630908"/>
                    </a:xfrm>
                  </p:grpSpPr>
                  <p:sp>
                    <p:nvSpPr>
                      <p:cNvPr id="162" name="TextBox 161"/>
                      <p:cNvSpPr txBox="1"/>
                      <p:nvPr/>
                    </p:nvSpPr>
                    <p:spPr>
                      <a:xfrm>
                        <a:off x="9089116" y="1987488"/>
                        <a:ext cx="1091427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 dirty="0" smtClean="0"/>
                          <a:t>LmDbServer</a:t>
                        </a:r>
                        <a:endParaRPr lang="en-US" sz="1400" dirty="0"/>
                      </a:p>
                    </p:txBody>
                  </p:sp>
                  <p:grpSp>
                    <p:nvGrpSpPr>
                      <p:cNvPr id="163" name="Group 162"/>
                      <p:cNvGrpSpPr/>
                      <p:nvPr/>
                    </p:nvGrpSpPr>
                    <p:grpSpPr>
                      <a:xfrm>
                        <a:off x="8986541" y="2362200"/>
                        <a:ext cx="1296576" cy="1256196"/>
                        <a:chOff x="9621541" y="2082800"/>
                        <a:chExt cx="1296576" cy="1256196"/>
                      </a:xfrm>
                    </p:grpSpPr>
                    <p:pic>
                      <p:nvPicPr>
                        <p:cNvPr id="164" name="Picture 20" descr="exec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64699" y="2628899"/>
                          <a:ext cx="641237" cy="6340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165" name="Group 164"/>
                        <p:cNvGrpSpPr/>
                        <p:nvPr/>
                      </p:nvGrpSpPr>
                      <p:grpSpPr>
                        <a:xfrm>
                          <a:off x="9621541" y="2082800"/>
                          <a:ext cx="1296576" cy="1256196"/>
                          <a:chOff x="1537420" y="2747863"/>
                          <a:chExt cx="1483298" cy="1437102"/>
                        </a:xfrm>
                      </p:grpSpPr>
                      <p:pic>
                        <p:nvPicPr>
                          <p:cNvPr id="166" name="Picture 4" descr="Momordica charantia ma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35448" y="3038442"/>
                            <a:ext cx="567321" cy="2818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67" name="Picture 7" descr="wolf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97785" y="2747863"/>
                            <a:ext cx="320836" cy="27097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68" name="Picture 9" descr="lotus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37420" y="3067499"/>
                            <a:ext cx="343158" cy="28982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69" name="Picture 168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104437" y="2754761"/>
                            <a:ext cx="572030" cy="282806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70" name="Picture 13" descr="distortedlogo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9150" y="3372606"/>
                            <a:ext cx="821568" cy="81235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71" name="Picture 8" descr="snake_big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43403" y="3094973"/>
                            <a:ext cx="297192" cy="25100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</p:grpSp>
              </p:grpSp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1413522" y="4316911"/>
                    <a:ext cx="1304278" cy="1296489"/>
                    <a:chOff x="8246122" y="4850311"/>
                    <a:chExt cx="1304278" cy="1296489"/>
                  </a:xfrm>
                </p:grpSpPr>
                <p:sp>
                  <p:nvSpPr>
                    <p:cNvPr id="157" name="Rounded Rectangle 156"/>
                    <p:cNvSpPr>
                      <a:spLocks noChangeAspect="1"/>
                    </p:cNvSpPr>
                    <p:nvPr/>
                  </p:nvSpPr>
                  <p:spPr>
                    <a:xfrm>
                      <a:off x="8246122" y="4850311"/>
                      <a:ext cx="1298448" cy="1296489"/>
                    </a:xfrm>
                    <a:prstGeom prst="roundRect">
                      <a:avLst>
                        <a:gd name="adj" fmla="val 6141"/>
                      </a:avLst>
                    </a:prstGeom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sp>
                  <p:nvSpPr>
                    <p:cNvPr id="158" name="TextBox 157"/>
                    <p:cNvSpPr txBox="1"/>
                    <p:nvPr/>
                  </p:nvSpPr>
                  <p:spPr>
                    <a:xfrm>
                      <a:off x="8269927" y="4915953"/>
                      <a:ext cx="128047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LmWebServer</a:t>
                      </a:r>
                      <a:endParaRPr lang="en-US" sz="1400" b="1" dirty="0"/>
                    </a:p>
                  </p:txBody>
                </p:sp>
                <p:pic>
                  <p:nvPicPr>
                    <p:cNvPr id="159" name="Picture 158" descr="LMWebsitePic.png"/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472384" y="5378323"/>
                      <a:ext cx="881142" cy="440418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756799" y="3605434"/>
                    <a:ext cx="97975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 </a:t>
                    </a:r>
                    <a:r>
                      <a:rPr lang="en-US" sz="1600" b="1" dirty="0" err="1" smtClean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fe.public</a:t>
                    </a:r>
                    <a:endParaRPr lang="en-US" sz="1600" b="1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6738499" y="1408334"/>
                  <a:ext cx="1419876" cy="1728566"/>
                  <a:chOff x="6738499" y="1408334"/>
                  <a:chExt cx="1419876" cy="1728566"/>
                </a:xfrm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6758404" y="1799283"/>
                    <a:ext cx="1399971" cy="1337617"/>
                    <a:chOff x="1348204" y="1926283"/>
                    <a:chExt cx="1399971" cy="1337617"/>
                  </a:xfrm>
                </p:grpSpPr>
                <p:grpSp>
                  <p:nvGrpSpPr>
                    <p:cNvPr id="140" name="Group 139"/>
                    <p:cNvGrpSpPr/>
                    <p:nvPr/>
                  </p:nvGrpSpPr>
                  <p:grpSpPr>
                    <a:xfrm>
                      <a:off x="1348204" y="1926283"/>
                      <a:ext cx="1095171" cy="1032817"/>
                      <a:chOff x="6390104" y="3805883"/>
                      <a:chExt cx="1095171" cy="1032817"/>
                    </a:xfrm>
                  </p:grpSpPr>
                  <p:sp>
                    <p:nvSpPr>
                      <p:cNvPr id="150" name="Rounded Rectangle 149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421053" y="3805883"/>
                        <a:ext cx="1033272" cy="1032817"/>
                      </a:xfrm>
                      <a:prstGeom prst="roundRect">
                        <a:avLst>
                          <a:gd name="adj" fmla="val 6141"/>
                        </a:avLst>
                      </a:prstGeom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151" name="TextBox 150"/>
                      <p:cNvSpPr txBox="1"/>
                      <p:nvPr/>
                    </p:nvSpPr>
                    <p:spPr>
                      <a:xfrm>
                        <a:off x="6390104" y="3869383"/>
                        <a:ext cx="1095171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err="1" smtClean="0"/>
                          <a:t>LmCompute</a:t>
                        </a:r>
                        <a:endParaRPr lang="en-US" sz="1400" b="1" dirty="0" smtClean="0"/>
                      </a:p>
                      <a:p>
                        <a:r>
                          <a:rPr lang="en-US" sz="1400" b="1" dirty="0" smtClean="0"/>
                          <a:t>Cluster </a:t>
                        </a:r>
                        <a:endParaRPr lang="en-US" sz="1400" dirty="0"/>
                      </a:p>
                    </p:txBody>
                  </p:sp>
                  <p:pic>
                    <p:nvPicPr>
                      <p:cNvPr id="152" name="Picture 21" descr="animationbackgroundta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043" y="4406831"/>
                        <a:ext cx="525293" cy="391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1500603" y="2078683"/>
                      <a:ext cx="1095171" cy="1032817"/>
                      <a:chOff x="6390103" y="3805883"/>
                      <a:chExt cx="1095171" cy="1032817"/>
                    </a:xfrm>
                  </p:grpSpPr>
                  <p:sp>
                    <p:nvSpPr>
                      <p:cNvPr id="147" name="Rounded Rectangle 146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421053" y="3805883"/>
                        <a:ext cx="1033272" cy="1032817"/>
                      </a:xfrm>
                      <a:prstGeom prst="roundRect">
                        <a:avLst>
                          <a:gd name="adj" fmla="val 6141"/>
                        </a:avLst>
                      </a:prstGeom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148" name="TextBox 147"/>
                      <p:cNvSpPr txBox="1"/>
                      <p:nvPr/>
                    </p:nvSpPr>
                    <p:spPr>
                      <a:xfrm>
                        <a:off x="6390103" y="3869383"/>
                        <a:ext cx="1095171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err="1" smtClean="0"/>
                          <a:t>LmCompute</a:t>
                        </a:r>
                        <a:endParaRPr lang="en-US" sz="1400" b="1" dirty="0" smtClean="0"/>
                      </a:p>
                      <a:p>
                        <a:r>
                          <a:rPr lang="en-US" sz="1400" b="1" dirty="0" smtClean="0"/>
                          <a:t>Cluster </a:t>
                        </a:r>
                        <a:endParaRPr lang="en-US" sz="1400" dirty="0"/>
                      </a:p>
                    </p:txBody>
                  </p:sp>
                  <p:pic>
                    <p:nvPicPr>
                      <p:cNvPr id="149" name="Picture 21" descr="animationbackgroundta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043" y="4406831"/>
                        <a:ext cx="525293" cy="391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43" name="Group 142"/>
                    <p:cNvGrpSpPr/>
                    <p:nvPr/>
                  </p:nvGrpSpPr>
                  <p:grpSpPr>
                    <a:xfrm>
                      <a:off x="1653004" y="2231083"/>
                      <a:ext cx="1095171" cy="1032817"/>
                      <a:chOff x="6390104" y="3805883"/>
                      <a:chExt cx="1095171" cy="1032817"/>
                    </a:xfrm>
                  </p:grpSpPr>
                  <p:sp>
                    <p:nvSpPr>
                      <p:cNvPr id="144" name="Rounded Rectangle 143"/>
                      <p:cNvSpPr>
                        <a:spLocks noChangeAspect="1"/>
                      </p:cNvSpPr>
                      <p:nvPr/>
                    </p:nvSpPr>
                    <p:spPr>
                      <a:xfrm>
                        <a:off x="6421053" y="3805883"/>
                        <a:ext cx="1033272" cy="1032817"/>
                      </a:xfrm>
                      <a:prstGeom prst="roundRect">
                        <a:avLst>
                          <a:gd name="adj" fmla="val 6141"/>
                        </a:avLst>
                      </a:prstGeom>
                    </p:spPr>
                    <p:style>
                      <a:lnRef idx="1">
                        <a:schemeClr val="accent3"/>
                      </a:lnRef>
                      <a:fillRef idx="2">
                        <a:schemeClr val="accent3"/>
                      </a:fillRef>
                      <a:effectRef idx="1">
                        <a:schemeClr val="accent3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/>
                      </a:p>
                    </p:txBody>
                  </p:sp>
                  <p:sp>
                    <p:nvSpPr>
                      <p:cNvPr id="145" name="TextBox 144"/>
                      <p:cNvSpPr txBox="1"/>
                      <p:nvPr/>
                    </p:nvSpPr>
                    <p:spPr>
                      <a:xfrm>
                        <a:off x="6390104" y="3869383"/>
                        <a:ext cx="1095171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400" b="1" dirty="0" err="1" smtClean="0"/>
                          <a:t>LmCompute</a:t>
                        </a:r>
                        <a:endParaRPr lang="en-US" sz="1400" b="1" dirty="0" smtClean="0"/>
                      </a:p>
                      <a:p>
                        <a:r>
                          <a:rPr lang="en-US" sz="1400" b="1" dirty="0" smtClean="0"/>
                          <a:t>node </a:t>
                        </a:r>
                        <a:endParaRPr lang="en-US" sz="1400" dirty="0"/>
                      </a:p>
                    </p:txBody>
                  </p:sp>
                  <p:pic>
                    <p:nvPicPr>
                      <p:cNvPr id="146" name="Picture 21" descr="animationbackgroundtan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5043" y="4406831"/>
                        <a:ext cx="525293" cy="39122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</p:grp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6738499" y="1408334"/>
                    <a:ext cx="1211789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 </a:t>
                    </a:r>
                    <a:r>
                      <a:rPr lang="en-US" sz="1600" b="1" dirty="0" err="1" smtClean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fe</a:t>
                    </a:r>
                    <a:r>
                      <a:rPr lang="en-US" sz="1600" b="1" dirty="0" err="1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.</a:t>
                    </a:r>
                    <a:r>
                      <a:rPr lang="en-US" sz="1600" b="1" dirty="0" err="1" smtClean="0">
                        <a:solidFill>
                          <a:schemeClr val="tx2">
                            <a:lumMod val="75000"/>
                          </a:schemeClr>
                        </a:solidFill>
                      </a:rPr>
                      <a:t>compute</a:t>
                    </a:r>
                    <a:endParaRPr lang="en-US" sz="1600" b="1" dirty="0">
                      <a:solidFill>
                        <a:schemeClr val="tx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sp>
            <p:nvSpPr>
              <p:cNvPr id="185" name="TextBox 184"/>
              <p:cNvSpPr txBox="1"/>
              <p:nvPr/>
            </p:nvSpPr>
            <p:spPr>
              <a:xfrm>
                <a:off x="6860716" y="1154334"/>
                <a:ext cx="20670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err="1" smtClean="0"/>
                  <a:t>VBox</a:t>
                </a:r>
                <a:r>
                  <a:rPr lang="en-US" sz="1600" b="1" dirty="0" smtClean="0"/>
                  <a:t>: 1 virtual cluster</a:t>
                </a:r>
                <a:endParaRPr lang="en-US" sz="1600" b="1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386169" y="5336440"/>
              <a:ext cx="1179813" cy="1020592"/>
              <a:chOff x="922302" y="4911932"/>
              <a:chExt cx="1344251" cy="1296489"/>
            </a:xfrm>
          </p:grpSpPr>
          <p:sp>
            <p:nvSpPr>
              <p:cNvPr id="179" name="Rounded Rectangle 178"/>
              <p:cNvSpPr>
                <a:spLocks noChangeAspect="1"/>
              </p:cNvSpPr>
              <p:nvPr/>
            </p:nvSpPr>
            <p:spPr>
              <a:xfrm>
                <a:off x="968105" y="4911932"/>
                <a:ext cx="1298448" cy="1296489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9" name="TextBox 188"/>
              <p:cNvSpPr txBox="1"/>
              <p:nvPr/>
            </p:nvSpPr>
            <p:spPr>
              <a:xfrm>
                <a:off x="922302" y="4961615"/>
                <a:ext cx="1247812" cy="66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LmCompute</a:t>
                </a:r>
                <a:endParaRPr lang="en-US" sz="1400" b="1" dirty="0" smtClean="0"/>
              </a:p>
              <a:p>
                <a:endParaRPr lang="en-US" sz="1400" dirty="0"/>
              </a:p>
            </p:txBody>
          </p:sp>
          <p:pic>
            <p:nvPicPr>
              <p:cNvPr id="190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3561" y="5553102"/>
                <a:ext cx="525293" cy="391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424456" y="2848005"/>
            <a:ext cx="2405502" cy="2513335"/>
            <a:chOff x="356900" y="1361906"/>
            <a:chExt cx="2405501" cy="2513335"/>
          </a:xfrm>
        </p:grpSpPr>
        <p:grpSp>
          <p:nvGrpSpPr>
            <p:cNvPr id="54" name="Group 53"/>
            <p:cNvGrpSpPr/>
            <p:nvPr/>
          </p:nvGrpSpPr>
          <p:grpSpPr>
            <a:xfrm>
              <a:off x="1151778" y="1877560"/>
              <a:ext cx="1610623" cy="1640433"/>
              <a:chOff x="7901677" y="1682688"/>
              <a:chExt cx="1610623" cy="1640433"/>
            </a:xfrm>
          </p:grpSpPr>
          <p:sp>
            <p:nvSpPr>
              <p:cNvPr id="28" name="Rounded Rectangle 27"/>
              <p:cNvSpPr>
                <a:spLocks noChangeAspect="1"/>
              </p:cNvSpPr>
              <p:nvPr/>
            </p:nvSpPr>
            <p:spPr>
              <a:xfrm>
                <a:off x="7901677" y="1712742"/>
                <a:ext cx="1610623" cy="1610379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8058700" y="1682688"/>
                <a:ext cx="1296576" cy="1630908"/>
                <a:chOff x="8986541" y="1987488"/>
                <a:chExt cx="1296576" cy="1630908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9089116" y="1987488"/>
                  <a:ext cx="10914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 smtClean="0"/>
                    <a:t>LmDbServer</a:t>
                  </a:r>
                  <a:endParaRPr lang="en-US" sz="1400" dirty="0"/>
                </a:p>
              </p:txBody>
            </p:sp>
            <p:grpSp>
              <p:nvGrpSpPr>
                <p:cNvPr id="52" name="Group 51"/>
                <p:cNvGrpSpPr/>
                <p:nvPr/>
              </p:nvGrpSpPr>
              <p:grpSpPr>
                <a:xfrm>
                  <a:off x="8986541" y="2362200"/>
                  <a:ext cx="1296576" cy="1256196"/>
                  <a:chOff x="9621541" y="2082800"/>
                  <a:chExt cx="1296576" cy="1256196"/>
                </a:xfrm>
              </p:grpSpPr>
              <p:pic>
                <p:nvPicPr>
                  <p:cNvPr id="30" name="Picture 20" descr="exec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664699" y="2628899"/>
                    <a:ext cx="641237" cy="63405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9621541" y="2082800"/>
                    <a:ext cx="1296576" cy="1256196"/>
                    <a:chOff x="1537420" y="2747863"/>
                    <a:chExt cx="1483298" cy="1437102"/>
                  </a:xfrm>
                </p:grpSpPr>
                <p:pic>
                  <p:nvPicPr>
                    <p:cNvPr id="15" name="Picture 4" descr="Momordica charantia ma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35448" y="3038442"/>
                      <a:ext cx="567321" cy="28184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6" name="Picture 7" descr="wol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697785" y="2747863"/>
                      <a:ext cx="320836" cy="27097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7" name="Picture 9" descr="lotu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537420" y="3067499"/>
                      <a:ext cx="343158" cy="28982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8" name="Picture 17"/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104437" y="2754761"/>
                      <a:ext cx="572030" cy="28280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Picture 13" descr="distortedlogo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199150" y="3372606"/>
                      <a:ext cx="821568" cy="81235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" name="Picture 8" descr="snake_bi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943403" y="3094973"/>
                      <a:ext cx="297192" cy="25100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</p:grpSp>
        <p:sp>
          <p:nvSpPr>
            <p:cNvPr id="49" name="TextBox 48"/>
            <p:cNvSpPr txBox="1"/>
            <p:nvPr/>
          </p:nvSpPr>
          <p:spPr>
            <a:xfrm>
              <a:off x="356900" y="1361906"/>
              <a:ext cx="22621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 smtClean="0">
                  <a:solidFill>
                    <a:schemeClr val="tx2">
                      <a:lumMod val="75000"/>
                    </a:schemeClr>
                  </a:solidFill>
                </a:rPr>
                <a:t>Lifemapper</a:t>
              </a:r>
              <a:r>
                <a:rPr lang="en-US" sz="1600" b="1" dirty="0" smtClean="0">
                  <a:solidFill>
                    <a:schemeClr val="tx2">
                      <a:lumMod val="75000"/>
                    </a:schemeClr>
                  </a:solidFill>
                </a:rPr>
                <a:t> components</a:t>
              </a:r>
              <a:endParaRPr lang="en-US" sz="16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746940" y="2352783"/>
              <a:ext cx="1304278" cy="1296489"/>
              <a:chOff x="8246122" y="4850311"/>
              <a:chExt cx="1304278" cy="1296489"/>
            </a:xfrm>
          </p:grpSpPr>
          <p:sp>
            <p:nvSpPr>
              <p:cNvPr id="38" name="Rounded Rectangle 37"/>
              <p:cNvSpPr>
                <a:spLocks noChangeAspect="1"/>
              </p:cNvSpPr>
              <p:nvPr/>
            </p:nvSpPr>
            <p:spPr>
              <a:xfrm>
                <a:off x="8246122" y="4850311"/>
                <a:ext cx="1298448" cy="1296489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269927" y="4915953"/>
                <a:ext cx="12804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LmWebServer</a:t>
                </a:r>
                <a:endParaRPr lang="en-US" sz="1400" b="1" dirty="0"/>
              </a:p>
            </p:txBody>
          </p:sp>
          <p:pic>
            <p:nvPicPr>
              <p:cNvPr id="42" name="Picture 41" descr="LMWebsitePic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2384" y="5378323"/>
                <a:ext cx="881142" cy="440418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444953" y="2773334"/>
              <a:ext cx="1230411" cy="1101907"/>
              <a:chOff x="188243" y="4326981"/>
              <a:chExt cx="1230411" cy="1101907"/>
            </a:xfrm>
          </p:grpSpPr>
          <p:sp>
            <p:nvSpPr>
              <p:cNvPr id="191" name="Rounded Rectangle 190"/>
              <p:cNvSpPr>
                <a:spLocks noChangeAspect="1"/>
              </p:cNvSpPr>
              <p:nvPr/>
            </p:nvSpPr>
            <p:spPr>
              <a:xfrm>
                <a:off x="188243" y="4326981"/>
                <a:ext cx="1230411" cy="1101907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36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802" y="4979919"/>
                <a:ext cx="525293" cy="3912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255863" y="4388431"/>
                <a:ext cx="1095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 err="1" smtClean="0"/>
                  <a:t>LmCompute</a:t>
                </a:r>
                <a:endParaRPr lang="en-US" sz="1400" b="1" dirty="0" smtClean="0"/>
              </a:p>
              <a:p>
                <a:endParaRPr lang="en-US" sz="1400" dirty="0"/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3225801" y="419100"/>
            <a:ext cx="1562100" cy="850899"/>
            <a:chOff x="2959100" y="348780"/>
            <a:chExt cx="1848313" cy="1048219"/>
          </a:xfrm>
        </p:grpSpPr>
        <p:pic>
          <p:nvPicPr>
            <p:cNvPr id="192" name="Picture 191" descr="this-close-orang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00" y="348780"/>
              <a:ext cx="1092200" cy="1048219"/>
            </a:xfrm>
            <a:prstGeom prst="rect">
              <a:avLst/>
            </a:prstGeom>
          </p:spPr>
        </p:pic>
        <p:sp>
          <p:nvSpPr>
            <p:cNvPr id="193" name="TextBox 192"/>
            <p:cNvSpPr txBox="1"/>
            <p:nvPr/>
          </p:nvSpPr>
          <p:spPr>
            <a:xfrm>
              <a:off x="3784777" y="513444"/>
              <a:ext cx="1022636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 </a:t>
              </a:r>
              <a:r>
                <a:rPr lang="en-US" sz="1600" b="1" dirty="0" smtClean="0"/>
                <a:t>this close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8435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Lifemapper</a:t>
            </a:r>
            <a:r>
              <a:rPr lang="en-US" dirty="0" smtClean="0"/>
              <a:t> in </a:t>
            </a:r>
            <a:r>
              <a:rPr lang="en-US" dirty="0" err="1" smtClean="0"/>
              <a:t>VirtualBox</a:t>
            </a:r>
            <a:r>
              <a:rPr lang="en-US" dirty="0" smtClean="0"/>
              <a:t> on a laptop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531284"/>
              </p:ext>
            </p:extLst>
          </p:nvPr>
        </p:nvGraphicFramePr>
        <p:xfrm>
          <a:off x="584200" y="1117606"/>
          <a:ext cx="10972800" cy="352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850901" y="4254500"/>
            <a:ext cx="10782300" cy="1105932"/>
            <a:chOff x="850900" y="4254500"/>
            <a:chExt cx="10782300" cy="1105932"/>
          </a:xfrm>
        </p:grpSpPr>
        <p:grpSp>
          <p:nvGrpSpPr>
            <p:cNvPr id="15" name="Group 14"/>
            <p:cNvGrpSpPr/>
            <p:nvPr/>
          </p:nvGrpSpPr>
          <p:grpSpPr>
            <a:xfrm>
              <a:off x="850900" y="4254500"/>
              <a:ext cx="7823200" cy="1105932"/>
              <a:chOff x="850900" y="4254500"/>
              <a:chExt cx="7823200" cy="1105932"/>
            </a:xfrm>
          </p:grpSpPr>
          <p:sp>
            <p:nvSpPr>
              <p:cNvPr id="7" name="Left Brace 6"/>
              <p:cNvSpPr/>
              <p:nvPr/>
            </p:nvSpPr>
            <p:spPr>
              <a:xfrm rot="16200000">
                <a:off x="4448175" y="657225"/>
                <a:ext cx="628650" cy="78232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93631" y="4991100"/>
                <a:ext cx="737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Setup </a:t>
                </a:r>
                <a:endParaRPr lang="en-US" b="1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9575800" y="4254500"/>
              <a:ext cx="2057400" cy="1080532"/>
              <a:chOff x="9461500" y="4254500"/>
              <a:chExt cx="2146300" cy="1080532"/>
            </a:xfrm>
          </p:grpSpPr>
          <p:sp>
            <p:nvSpPr>
              <p:cNvPr id="9" name="Left Brace 8"/>
              <p:cNvSpPr/>
              <p:nvPr/>
            </p:nvSpPr>
            <p:spPr>
              <a:xfrm rot="16200000">
                <a:off x="10220325" y="3495675"/>
                <a:ext cx="628650" cy="2146300"/>
              </a:xfrm>
              <a:prstGeom prst="leftBrace">
                <a:avLst>
                  <a:gd name="adj1" fmla="val 60858"/>
                  <a:gd name="adj2" fmla="val 50000"/>
                </a:avLst>
              </a:prstGeom>
              <a:ln w="41275" cap="rnd"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262781" y="4965700"/>
                <a:ext cx="5672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Use</a:t>
                </a:r>
                <a:endParaRPr lang="en-US" b="1" dirty="0"/>
              </a:p>
            </p:txBody>
          </p:sp>
        </p:grp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558800" y="5194307"/>
            <a:ext cx="10972800" cy="15366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Usage:</a:t>
            </a:r>
          </a:p>
          <a:p>
            <a:r>
              <a:rPr lang="en-US" dirty="0" smtClean="0"/>
              <a:t>Work in field</a:t>
            </a:r>
          </a:p>
          <a:p>
            <a:r>
              <a:rPr lang="en-US" dirty="0" smtClean="0"/>
              <a:t>Development platform</a:t>
            </a:r>
          </a:p>
          <a:p>
            <a:r>
              <a:rPr lang="en-US" dirty="0" smtClean="0"/>
              <a:t>Teaching tool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6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76200" tIns="76200" rIns="76200" bIns="76200" numCol="1" spcCol="1270" anchor="ctr" anchorCtr="0">
        <a:noAutofit/>
      </a:bodyPr>
      <a:lstStyle>
        <a:defPPr algn="ctr" defTabSz="889000">
          <a:lnSpc>
            <a:spcPct val="90000"/>
          </a:lnSpc>
          <a:spcBef>
            <a:spcPct val="0"/>
          </a:spcBef>
          <a:spcAft>
            <a:spcPct val="35000"/>
          </a:spcAft>
          <a:defRPr sz="2000" kern="12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Summer.thmx</Template>
  <TotalTime>29117</TotalTime>
  <Words>1460</Words>
  <Application>Microsoft Macintosh PowerPoint</Application>
  <PresentationFormat>Custom</PresentationFormat>
  <Paragraphs>301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Introduction</vt:lpstr>
      <vt:lpstr>Mount Kinabalu imagery</vt:lpstr>
      <vt:lpstr>PRAGMA 27 goals and success</vt:lpstr>
      <vt:lpstr>Virtualization Technologies</vt:lpstr>
      <vt:lpstr>Demo: Lifemapper in KVM </vt:lpstr>
      <vt:lpstr>From development to production deployment</vt:lpstr>
      <vt:lpstr>From                     to Deck of Virtual Components</vt:lpstr>
      <vt:lpstr>Lifemapper in VirtualBox on a laptop</vt:lpstr>
      <vt:lpstr>Future Work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Papadopoulos</dc:creator>
  <cp:lastModifiedBy>Nadya Williams</cp:lastModifiedBy>
  <cp:revision>348</cp:revision>
  <dcterms:created xsi:type="dcterms:W3CDTF">2013-09-25T18:09:14Z</dcterms:created>
  <dcterms:modified xsi:type="dcterms:W3CDTF">2014-10-17T14:50:30Z</dcterms:modified>
</cp:coreProperties>
</file>